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99" r:id="rId3"/>
    <p:sldMasterId id="2147483712" r:id="rId4"/>
    <p:sldMasterId id="2147483725" r:id="rId5"/>
    <p:sldMasterId id="2147483777" r:id="rId6"/>
    <p:sldMasterId id="2147483803" r:id="rId7"/>
    <p:sldMasterId id="2147483816" r:id="rId8"/>
    <p:sldMasterId id="2147483829" r:id="rId9"/>
    <p:sldMasterId id="2147483879" r:id="rId10"/>
  </p:sldMasterIdLst>
  <p:notesMasterIdLst>
    <p:notesMasterId r:id="rId36"/>
  </p:notesMasterIdLst>
  <p:sldIdLst>
    <p:sldId id="280" r:id="rId11"/>
    <p:sldId id="257" r:id="rId12"/>
    <p:sldId id="293" r:id="rId13"/>
    <p:sldId id="296" r:id="rId14"/>
    <p:sldId id="299" r:id="rId15"/>
    <p:sldId id="291" r:id="rId16"/>
    <p:sldId id="294" r:id="rId17"/>
    <p:sldId id="295" r:id="rId18"/>
    <p:sldId id="298" r:id="rId19"/>
    <p:sldId id="300" r:id="rId20"/>
    <p:sldId id="259" r:id="rId21"/>
    <p:sldId id="301" r:id="rId22"/>
    <p:sldId id="305" r:id="rId23"/>
    <p:sldId id="260" r:id="rId24"/>
    <p:sldId id="270" r:id="rId25"/>
    <p:sldId id="273" r:id="rId26"/>
    <p:sldId id="274" r:id="rId27"/>
    <p:sldId id="306" r:id="rId28"/>
    <p:sldId id="272" r:id="rId29"/>
    <p:sldId id="288" r:id="rId30"/>
    <p:sldId id="261" r:id="rId31"/>
    <p:sldId id="312" r:id="rId32"/>
    <p:sldId id="308" r:id="rId33"/>
    <p:sldId id="310" r:id="rId34"/>
    <p:sldId id="311" r:id="rId35"/>
  </p:sldIdLst>
  <p:sldSz cx="9144000" cy="6858000" type="screen4x3"/>
  <p:notesSz cx="67818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8E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5" autoAdjust="0"/>
    <p:restoredTop sz="89265" autoAdjust="0"/>
  </p:normalViewPr>
  <p:slideViewPr>
    <p:cSldViewPr>
      <p:cViewPr varScale="1">
        <p:scale>
          <a:sx n="81" d="100"/>
          <a:sy n="81" d="100"/>
        </p:scale>
        <p:origin x="16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image" Target="../media/image6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noFill/>
        <a:ln w="27068">
          <a:noFill/>
        </a:ln>
      </c:spPr>
    </c:sideWall>
    <c:backWall>
      <c:thickness val="0"/>
      <c:spPr>
        <a:noFill/>
        <a:ln w="27068">
          <a:noFill/>
        </a:ln>
      </c:spPr>
    </c:backWall>
    <c:plotArea>
      <c:layout>
        <c:manualLayout>
          <c:layoutTarget val="inner"/>
          <c:xMode val="edge"/>
          <c:yMode val="edge"/>
          <c:x val="0.17037141137294742"/>
          <c:y val="0.10666397887360363"/>
          <c:w val="0.73277275467416236"/>
          <c:h val="0.67799845093718791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Бюджет Шумилинского сельского поселения Верхнедонского района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 w="13534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13023.9</c:v>
                </c:pt>
                <c:pt idx="1">
                  <c:v>15243.9</c:v>
                </c:pt>
                <c:pt idx="2">
                  <c:v>16215.2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66-454E-B9C0-6832DA48BFA2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tint val="63529"/>
                    <a:invGamma/>
                  </a:srgbClr>
                </a:gs>
              </a:gsLst>
              <a:path path="rect">
                <a:fillToRect r="100000" b="100000"/>
              </a:path>
            </a:gradFill>
            <a:ln w="13534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B166-454E-B9C0-6832DA48BF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42574592"/>
        <c:axId val="42576128"/>
        <c:axId val="0"/>
      </c:bar3DChart>
      <c:catAx>
        <c:axId val="4257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5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42576128"/>
        <c:crosses val="autoZero"/>
        <c:auto val="1"/>
        <c:lblAlgn val="ctr"/>
        <c:lblOffset val="100"/>
        <c:noMultiLvlLbl val="0"/>
      </c:catAx>
      <c:valAx>
        <c:axId val="4257612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42574592"/>
        <c:crosses val="autoZero"/>
        <c:crossBetween val="between"/>
      </c:valAx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21690309628893961"/>
          <c:y val="0.8691935933099818"/>
          <c:w val="0.783096903711062"/>
          <c:h val="5.7703879706073498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endParaRPr lang="ru-RU" sz="1000" dirty="0"/>
          </a:p>
        </c:rich>
      </c:tx>
      <c:layout>
        <c:manualLayout>
          <c:xMode val="edge"/>
          <c:yMode val="edge"/>
          <c:x val="0.76457557169994639"/>
          <c:y val="2.8828625779575717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502958579881685E-2"/>
          <c:y val="0.30353817504655534"/>
          <c:w val="0.52899408284023652"/>
          <c:h val="0.519553072625698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8784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4BC5-4435-85B1-B46606F5DB69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4BC5-4435-85B1-B46606F5DB69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4BC5-4435-85B1-B46606F5DB6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6-4BC5-4435-85B1-B46606F5DB69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8-4BC5-4435-85B1-B46606F5DB69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A-4BC5-4435-85B1-B46606F5DB69}"/>
              </c:ext>
            </c:extLst>
          </c:dPt>
          <c:dPt>
            <c:idx val="6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4BC5-4435-85B1-B46606F5DB69}"/>
              </c:ext>
            </c:extLst>
          </c:dPt>
          <c:dPt>
            <c:idx val="7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E-4BC5-4435-85B1-B46606F5DB69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765,6 т.р. -8,7%</c:v>
                </c:pt>
                <c:pt idx="1">
                  <c:v>налоги на совокупный доход- 2337,6 т.р.- 26,6%</c:v>
                </c:pt>
                <c:pt idx="2">
                  <c:v>налог на имущество физлиц- 82,7 т.р. -0,9% </c:v>
                </c:pt>
                <c:pt idx="3">
                  <c:v>земельный налог -5104,6т.р.-58,1%</c:v>
                </c:pt>
                <c:pt idx="4">
                  <c:v>государственная пошлина-1,1т.р.-0,01 %</c:v>
                </c:pt>
                <c:pt idx="5">
                  <c:v>доходы от использования имущества-165,8 т.р.-1,9%</c:v>
                </c:pt>
                <c:pt idx="6">
                  <c:v>штрафы,санкции возмещение ущерба- 11,5 т.р.-0,1%</c:v>
                </c:pt>
                <c:pt idx="7">
                  <c:v>доходы от оказания платных услуг-315,1 т.р.-3,6%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765.6</c:v>
                </c:pt>
                <c:pt idx="1">
                  <c:v>2337.6</c:v>
                </c:pt>
                <c:pt idx="2">
                  <c:v>82.7</c:v>
                </c:pt>
                <c:pt idx="3">
                  <c:v>5104.6000000000004</c:v>
                </c:pt>
                <c:pt idx="4" formatCode="0.0">
                  <c:v>1.1000000000000001</c:v>
                </c:pt>
                <c:pt idx="5">
                  <c:v>165.8</c:v>
                </c:pt>
                <c:pt idx="6">
                  <c:v>11.5</c:v>
                </c:pt>
                <c:pt idx="7">
                  <c:v>315.10000000000002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BC5-4435-85B1-B46606F5D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2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 b="1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 b="1"/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200" b="1"/>
            </a:pPr>
            <a:endParaRPr lang="ru-RU"/>
          </a:p>
        </c:txPr>
      </c:legendEntry>
      <c:layout>
        <c:manualLayout>
          <c:xMode val="edge"/>
          <c:yMode val="edge"/>
          <c:x val="0.61693061295514862"/>
          <c:y val="4.2572660068867536E-5"/>
          <c:w val="0.38306938704485138"/>
          <c:h val="0.95831622394414417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kumimoji="0" lang="ru-RU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Динамика поступлений налога на доходы физических лиц в части </a:t>
            </a:r>
            <a:r>
              <a:rPr kumimoji="0" lang="ru-RU" sz="2000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бюджета </a:t>
            </a:r>
            <a:r>
              <a:rPr kumimoji="0" lang="ru-RU" sz="2000" kern="1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Шумилинского</a:t>
            </a:r>
            <a:r>
              <a:rPr kumimoji="0" lang="ru-RU" sz="2000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 сельского поселения </a:t>
            </a:r>
            <a:r>
              <a:rPr kumimoji="0" lang="ru-RU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Верхнедонского района</a:t>
            </a:r>
          </a:p>
        </c:rich>
      </c:tx>
      <c:layout>
        <c:manualLayout>
          <c:xMode val="edge"/>
          <c:yMode val="edge"/>
          <c:x val="0.1526719160104987"/>
          <c:y val="7.8125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565658904379441"/>
          <c:y val="0.34182824803149608"/>
          <c:w val="0.69764914075840323"/>
          <c:h val="0.47706766732283468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поступлений налога на доходы физических лиц в части бюджета Шумилинского сельского поселения Верхнедонского района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2015</c:v>
                </c:pt>
                <c:pt idx="1">
                  <c:v>Факт 2016</c:v>
                </c:pt>
                <c:pt idx="2">
                  <c:v>Факт 2017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1105.3</c:v>
                </c:pt>
                <c:pt idx="1">
                  <c:v>1193.5999999999999</c:v>
                </c:pt>
                <c:pt idx="2">
                  <c:v>765.6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C5-4894-9577-7914EFA141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05772928"/>
        <c:axId val="105774464"/>
        <c:axId val="0"/>
      </c:bar3DChart>
      <c:catAx>
        <c:axId val="105772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5774464"/>
        <c:crosses val="autoZero"/>
        <c:auto val="1"/>
        <c:lblAlgn val="ctr"/>
        <c:lblOffset val="100"/>
        <c:noMultiLvlLbl val="0"/>
      </c:catAx>
      <c:valAx>
        <c:axId val="10577446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05772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413045591523294E-2"/>
          <c:y val="4.4713540763351732E-2"/>
          <c:w val="0.91461164576650145"/>
          <c:h val="0.747814353602279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5172.1000000000004</c:v>
                </c:pt>
                <c:pt idx="1">
                  <c:v>5285.8</c:v>
                </c:pt>
                <c:pt idx="2">
                  <c:v>5285.8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1C-4A42-897C-98DC11A75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5"/>
        <c:gapDepth val="201"/>
        <c:shape val="box"/>
        <c:axId val="106690816"/>
        <c:axId val="117837824"/>
        <c:axId val="0"/>
      </c:bar3DChart>
      <c:catAx>
        <c:axId val="106690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900" b="1">
                <a:latin typeface="+mj-lt"/>
              </a:defRPr>
            </a:pPr>
            <a:endParaRPr lang="ru-RU"/>
          </a:p>
        </c:txPr>
        <c:crossAx val="117837824"/>
        <c:crosses val="autoZero"/>
        <c:auto val="1"/>
        <c:lblAlgn val="ctr"/>
        <c:lblOffset val="100"/>
        <c:noMultiLvlLbl val="0"/>
      </c:catAx>
      <c:valAx>
        <c:axId val="117837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1066908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3149476447061444E-2"/>
          <c:y val="0.92206273775249459"/>
          <c:w val="0.8999999504023366"/>
          <c:h val="7.500040468509718E-2"/>
        </c:manualLayout>
      </c:layout>
      <c:overlay val="0"/>
      <c:txPr>
        <a:bodyPr/>
        <a:lstStyle/>
        <a:p>
          <a:pPr>
            <a:defRPr sz="1700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398184601924773E-2"/>
          <c:y val="3.914080056881386E-2"/>
          <c:w val="0.94860181539808852"/>
          <c:h val="0.872539291599489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1BB9-4A26-9527-130D353BDDA8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BB9-4A26-9527-130D353BDDA8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B9-4A26-9527-130D353BDDA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B9-4A26-9527-130D353BDDA8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B9-4A26-9527-130D353BDDA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14562.1</c:v>
                </c:pt>
                <c:pt idx="1">
                  <c:v>13624.3</c:v>
                </c:pt>
                <c:pt idx="2">
                  <c:v>15769.3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BB9-4A26-9527-130D353BDD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890432"/>
        <c:axId val="117892224"/>
        <c:axId val="0"/>
      </c:bar3DChart>
      <c:catAx>
        <c:axId val="117890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7892224"/>
        <c:crosses val="autoZero"/>
        <c:auto val="1"/>
        <c:lblAlgn val="ctr"/>
        <c:lblOffset val="100"/>
        <c:noMultiLvlLbl val="0"/>
      </c:catAx>
      <c:valAx>
        <c:axId val="1178922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37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7890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5"/>
      <c:rotY val="20"/>
      <c:depthPercent val="100"/>
      <c:rAngAx val="1"/>
    </c:view3D>
    <c:floor>
      <c:thickness val="0"/>
      <c:spPr>
        <a:solidFill>
          <a:srgbClr val="C0C0C0"/>
        </a:solidFill>
        <a:ln w="12700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ysDash"/>
        </a:ln>
      </c:spPr>
    </c:sideWall>
    <c:backWall>
      <c:thickness val="0"/>
      <c:spPr>
        <a:noFill/>
        <a:ln w="12700">
          <a:solidFill>
            <a:schemeClr val="tx1"/>
          </a:solidFill>
          <a:prstDash val="sysDash"/>
        </a:ln>
      </c:spPr>
    </c:backWall>
    <c:plotArea>
      <c:layout>
        <c:manualLayout>
          <c:layoutTarget val="inner"/>
          <c:xMode val="edge"/>
          <c:yMode val="edge"/>
          <c:x val="0.10765815760266365"/>
          <c:y val="0.11003861003861012"/>
          <c:w val="0.80466148723640463"/>
          <c:h val="0.7335907335907362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Остальные программы</c:v>
                </c:pt>
              </c:strCache>
            </c:strRef>
          </c:tx>
          <c:spPr>
            <a:solidFill>
              <a:schemeClr val="accent1"/>
            </a:solidFill>
            <a:ln w="23997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9CC00"/>
              </a:solidFill>
              <a:ln w="23997">
                <a:noFill/>
              </a:ln>
            </c:spPr>
            <c:extLst>
              <c:ext xmlns:c16="http://schemas.microsoft.com/office/drawing/2014/chart" uri="{C3380CC4-5D6E-409C-BE32-E72D297353CC}">
                <c16:uniqueId val="{00000001-8E2D-41B4-BB96-4E94FEABDE89}"/>
              </c:ext>
            </c:extLst>
          </c:dPt>
          <c:dPt>
            <c:idx val="1"/>
            <c:invertIfNegative val="0"/>
            <c:bubble3D val="0"/>
            <c:spPr>
              <a:solidFill>
                <a:srgbClr val="99CCFF"/>
              </a:solidFill>
              <a:ln w="23997">
                <a:noFill/>
              </a:ln>
            </c:spPr>
            <c:extLst>
              <c:ext xmlns:c16="http://schemas.microsoft.com/office/drawing/2014/chart" uri="{C3380CC4-5D6E-409C-BE32-E72D297353CC}">
                <c16:uniqueId val="{00000003-8E2D-41B4-BB96-4E94FEABDE89}"/>
              </c:ext>
            </c:extLst>
          </c:dPt>
          <c:dPt>
            <c:idx val="2"/>
            <c:invertIfNegative val="0"/>
            <c:bubble3D val="0"/>
            <c:spPr>
              <a:solidFill>
                <a:srgbClr val="FFCC00"/>
              </a:solidFill>
              <a:ln w="23997">
                <a:noFill/>
              </a:ln>
            </c:spPr>
            <c:extLst>
              <c:ext xmlns:c16="http://schemas.microsoft.com/office/drawing/2014/chart" uri="{C3380CC4-5D6E-409C-BE32-E72D297353CC}">
                <c16:uniqueId val="{00000005-8E2D-41B4-BB96-4E94FEABDE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 anchor="t" anchorCtr="1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2017год</c:v>
                </c:pt>
              </c:strCache>
            </c:strRef>
          </c:cat>
          <c:val>
            <c:numRef>
              <c:f>Sheet1!$B$2:$E$2</c:f>
              <c:numCache>
                <c:formatCode>#,##0.00</c:formatCode>
                <c:ptCount val="3"/>
                <c:pt idx="0">
                  <c:v>8865.6</c:v>
                </c:pt>
                <c:pt idx="1">
                  <c:v>8425.9</c:v>
                </c:pt>
                <c:pt idx="2">
                  <c:v>10291.1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E2D-41B4-BB96-4E94FEABDE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5951616"/>
        <c:axId val="105955328"/>
        <c:axId val="0"/>
      </c:bar3DChart>
      <c:catAx>
        <c:axId val="10595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5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5955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595532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0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1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5951616"/>
        <c:crosses val="autoZero"/>
        <c:crossBetween val="between"/>
      </c:valAx>
      <c:spPr>
        <a:noFill/>
        <a:ln w="2399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4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5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7752624671916E-2"/>
          <c:y val="7.9691017743079684E-2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0,3</c:v>
                </c:pt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32"/>
          <c:dPt>
            <c:idx val="0"/>
            <c:bubble3D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FF1-4687-896F-51DEEFCC2263}"/>
              </c:ext>
            </c:extLst>
          </c:dPt>
          <c:dPt>
            <c:idx val="1"/>
            <c:bubble3D val="0"/>
            <c:explosion val="36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FF1-4687-896F-51DEEFCC2263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FF1-4687-896F-51DEEFCC2263}"/>
              </c:ext>
            </c:extLst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FF1-4687-896F-51DEEFCC2263}"/>
              </c:ext>
            </c:extLst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FF1-4687-896F-51DEEFCC2263}"/>
              </c:ext>
            </c:extLst>
          </c:dPt>
          <c:dPt>
            <c:idx val="5"/>
            <c:bubble3D val="0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FF1-4687-896F-51DEEFCC2263}"/>
              </c:ext>
            </c:extLst>
          </c:dPt>
          <c:dPt>
            <c:idx val="6"/>
            <c:bubble3D val="0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FF1-4687-896F-51DEEFCC2263}"/>
              </c:ext>
            </c:extLst>
          </c:dPt>
          <c:dPt>
            <c:idx val="7"/>
            <c:bubble3D val="0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FF1-4687-896F-51DEEFCC2263}"/>
              </c:ext>
            </c:extLst>
          </c:dPt>
          <c:dPt>
            <c:idx val="8"/>
            <c:bubble3D val="0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5FF1-4687-896F-51DEEFCC2263}"/>
              </c:ext>
            </c:extLst>
          </c:dPt>
          <c:dPt>
            <c:idx val="9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5FF1-4687-896F-51DEEFCC2263}"/>
              </c:ext>
            </c:extLst>
          </c:dPt>
          <c:dPt>
            <c:idx val="10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5FF1-4687-896F-51DEEFCC2263}"/>
              </c:ext>
            </c:extLst>
          </c:dPt>
          <c:dPt>
            <c:idx val="11"/>
            <c:bubble3D val="0"/>
            <c:spPr>
              <a:solidFill>
                <a:srgbClr val="CCCC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5FF1-4687-896F-51DEEFCC2263}"/>
              </c:ext>
            </c:extLst>
          </c:dPt>
          <c:dPt>
            <c:idx val="12"/>
            <c:bubble3D val="0"/>
            <c:spPr>
              <a:solidFill>
                <a:srgbClr val="FF33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5FF1-4687-896F-51DEEFCC2263}"/>
              </c:ext>
            </c:extLst>
          </c:dPt>
          <c:dLbls>
            <c:dLbl>
              <c:idx val="4"/>
              <c:layout>
                <c:manualLayout>
                  <c:x val="5.8677657480314963E-2"/>
                  <c:y val="4.849613817317905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FF1-4687-896F-51DEEFCC2263}"/>
                </c:ext>
              </c:extLst>
            </c:dLbl>
            <c:numFmt formatCode="0.0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Sheet1!$C$1:$K$1</c:f>
              <c:strCache>
                <c:ptCount val="8"/>
                <c:pt idx="0">
                  <c:v>Соцполитика - 114,8 тыс.руб. - 0,7%</c:v>
                </c:pt>
                <c:pt idx="1">
                  <c:v>Культура, кинематография - 4151,1 тыс.руб. - 26,3%</c:v>
                </c:pt>
                <c:pt idx="2">
                  <c:v>Нацэкономика -  1772,5тыс.руб. - 11,2%</c:v>
                </c:pt>
                <c:pt idx="3">
                  <c:v>ЖКХ -4075,2 тыс.руб. - 25,8%</c:v>
                </c:pt>
                <c:pt idx="4">
                  <c:v>Общегос-ые вопросы - 5274,2 тыс.руб. - 33,4%</c:v>
                </c:pt>
                <c:pt idx="5">
                  <c:v>Нацбезопасность, правоохранит. деятельность - 30,2 тыс.руб. - 0,2%</c:v>
                </c:pt>
                <c:pt idx="6">
                  <c:v>Физическая культура и спорт - 172,5 тыс.руб. - 1,1%</c:v>
                </c:pt>
                <c:pt idx="7">
                  <c:v>Национальная оборона  - 173,3тыс.руб. - 1,1%</c:v>
                </c:pt>
              </c:strCache>
            </c:strRef>
          </c:cat>
          <c:val>
            <c:numRef>
              <c:f>Sheet1!$C$2:$K$2</c:f>
              <c:numCache>
                <c:formatCode>#,##0.00</c:formatCode>
                <c:ptCount val="8"/>
                <c:pt idx="0" formatCode="General">
                  <c:v>114.8</c:v>
                </c:pt>
                <c:pt idx="1">
                  <c:v>4151.1000000000004</c:v>
                </c:pt>
                <c:pt idx="2">
                  <c:v>1772.5</c:v>
                </c:pt>
                <c:pt idx="3">
                  <c:v>4075.2</c:v>
                </c:pt>
                <c:pt idx="4">
                  <c:v>5274.2</c:v>
                </c:pt>
                <c:pt idx="5" formatCode="General">
                  <c:v>30.2</c:v>
                </c:pt>
                <c:pt idx="6" formatCode="General">
                  <c:v>172.5</c:v>
                </c:pt>
                <c:pt idx="7" formatCode="General">
                  <c:v>173.3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5FF1-4687-896F-51DEEFCC2263}"/>
            </c:ext>
          </c:extLst>
        </c:ser>
        <c:ser>
          <c:idx val="2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1B-5FF1-4687-896F-51DEEFCC2263}"/>
            </c:ext>
          </c:extLst>
        </c:ser>
        <c:ser>
          <c:idx val="3"/>
          <c:order val="2"/>
          <c:tx>
            <c:strRef>
              <c:f>Sheet1!$B$1:$B$2</c:f>
              <c:strCache>
                <c:ptCount val="1"/>
                <c:pt idx="0">
                  <c:v>Обслуживание государственного и муниципального долга- 0,3 тыс.руб. - 0,002% 0,3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1C-5FF1-4687-896F-51DEEFCC226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229">
          <a:noFill/>
        </a:ln>
      </c:spPr>
    </c:plotArea>
    <c:legend>
      <c:legendPos val="tr"/>
      <c:layout>
        <c:manualLayout>
          <c:xMode val="edge"/>
          <c:yMode val="edge"/>
          <c:x val="0.65416666666666667"/>
          <c:y val="2.7516768708017291E-2"/>
          <c:w val="0.33750000000000002"/>
          <c:h val="0.55646273021595793"/>
        </c:manualLayout>
      </c:layout>
      <c:overlay val="0"/>
      <c:spPr>
        <a:noFill/>
        <a:ln w="3154">
          <a:noFill/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30"/>
      <c:depthPercent val="110"/>
      <c:rAngAx val="1"/>
    </c:view3D>
    <c:floor>
      <c:thickness val="0"/>
      <c:spPr>
        <a:solidFill>
          <a:srgbClr val="4F81BD">
            <a:alpha val="38000"/>
          </a:srgb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896131039176959E-2"/>
          <c:y val="3.7463027457496918E-2"/>
          <c:w val="0.71675332205151865"/>
          <c:h val="0.8702837365896546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всего, тыс. 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886998063017261E-2"/>
                  <c:y val="-0.240499917131248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2F-40C0-8D1C-E7F88F9C7E7D}"/>
                </c:ext>
              </c:extLst>
            </c:dLbl>
            <c:dLbl>
              <c:idx val="1"/>
              <c:layout>
                <c:manualLayout>
                  <c:x val="2.6773595204397586E-2"/>
                  <c:y val="-0.266778873385655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2F-40C0-8D1C-E7F88F9C7E7D}"/>
                </c:ext>
              </c:extLst>
            </c:dLbl>
            <c:dLbl>
              <c:idx val="2"/>
              <c:layout>
                <c:manualLayout>
                  <c:x val="3.2642357370920291E-2"/>
                  <c:y val="-0.384827687633980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2F-40C0-8D1C-E7F88F9C7E7D}"/>
                </c:ext>
              </c:extLst>
            </c:dLbl>
            <c:dLbl>
              <c:idx val="3"/>
              <c:layout>
                <c:manualLayout>
                  <c:x val="3.2627866227424127E-2"/>
                  <c:y val="-0.42284896395846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2F-40C0-8D1C-E7F88F9C7E7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4610.6000000000004</c:v>
                </c:pt>
                <c:pt idx="1">
                  <c:v>4993.2</c:v>
                </c:pt>
                <c:pt idx="2">
                  <c:v>4151.1000000000004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2F-40C0-8D1C-E7F88F9C7E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447488"/>
        <c:axId val="129521536"/>
        <c:axId val="0"/>
      </c:bar3DChart>
      <c:catAx>
        <c:axId val="116447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9521536"/>
        <c:crosses val="autoZero"/>
        <c:auto val="1"/>
        <c:lblAlgn val="ctr"/>
        <c:lblOffset val="100"/>
        <c:noMultiLvlLbl val="0"/>
      </c:catAx>
      <c:valAx>
        <c:axId val="129521536"/>
        <c:scaling>
          <c:orientation val="minMax"/>
        </c:scaling>
        <c:delete val="0"/>
        <c:axPos val="l"/>
        <c:majorGridlines>
          <c:spPr>
            <a:ln>
              <a:solidFill>
                <a:prstClr val="white">
                  <a:lumMod val="75000"/>
                </a:prst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6447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0.09442</cdr:x>
      <cdr:y>0.86517</cdr:y>
    </cdr:from>
    <cdr:to>
      <cdr:x>0.58053</cdr:x>
      <cdr:y>1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813296" y="4485703"/>
          <a:ext cx="4187242" cy="699071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ИТОГО 8784,0 тыс.рублей - 100 %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0.54524</cdr:x>
      <cdr:y>0.35156</cdr:y>
    </cdr:from>
    <cdr:to>
      <cdr:x>0.72242</cdr:x>
      <cdr:y>0.44244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4672135" y="1428760"/>
          <a:ext cx="1518247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0.10016</cdr:x>
      <cdr:y>0.32966</cdr:y>
    </cdr:from>
    <cdr:to>
      <cdr:x>0.33525</cdr:x>
      <cdr:y>0.42968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0557" y="1339753"/>
          <a:ext cx="1433115" cy="406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0.5858</cdr:x>
      <cdr:y>0.16665</cdr:y>
    </cdr:from>
    <cdr:to>
      <cdr:x>0.69819</cdr:x>
      <cdr:y>0.24809</cdr:y>
    </cdr:to>
    <cdr:sp macro="" textlink="">
      <cdr:nvSpPr>
        <cdr:cNvPr id="5" name="TextBox 4"/>
        <cdr:cNvSpPr txBox="1"/>
      </cdr:nvSpPr>
      <cdr:spPr>
        <a:xfrm xmlns:a="http://schemas.openxmlformats.org/drawingml/2006/main" rot="802027">
          <a:off x="5356536" y="884088"/>
          <a:ext cx="1027703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115,7%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0.366</cdr:x>
      <cdr:y>0.424</cdr:y>
    </cdr:from>
    <cdr:to>
      <cdr:x>0.436</cdr:x>
      <cdr:y>0.5205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41021" y="2091995"/>
          <a:ext cx="600742" cy="4761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0.3228</cdr:x>
      <cdr:y>0.31511</cdr:y>
    </cdr:from>
    <cdr:to>
      <cdr:x>0.43843</cdr:x>
      <cdr:y>0.3595</cdr:y>
    </cdr:to>
    <cdr:sp macro="" textlink="">
      <cdr:nvSpPr>
        <cdr:cNvPr id="1039" name="Line 1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2613496" y="1533376"/>
          <a:ext cx="936105" cy="21602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prstDash val="dash"/>
          <a:round/>
          <a:headEnd/>
          <a:tailEnd type="triangle" w="med" len="med"/>
        </a:ln>
      </cdr:spPr>
    </cdr:sp>
  </cdr:relSizeAnchor>
  <cdr:relSizeAnchor xmlns:cdr="http://schemas.openxmlformats.org/drawingml/2006/chartDrawing">
    <cdr:from>
      <cdr:x>0.5932</cdr:x>
      <cdr:y>0.30031</cdr:y>
    </cdr:from>
    <cdr:to>
      <cdr:x>0.66967</cdr:x>
      <cdr:y>0.31511</cdr:y>
    </cdr:to>
    <cdr:sp macro="" textlink="">
      <cdr:nvSpPr>
        <cdr:cNvPr id="1041" name="Line 1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802687" y="1461380"/>
          <a:ext cx="619121" cy="7199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prstDash val="dash"/>
          <a:round/>
          <a:headEnd/>
          <a:tailEnd type="triangle" w="med" len="med"/>
        </a:ln>
      </cdr:spPr>
    </cdr:sp>
  </cdr:relSizeAnchor>
  <cdr:relSizeAnchor xmlns:cdr="http://schemas.openxmlformats.org/drawingml/2006/chartDrawing">
    <cdr:from>
      <cdr:x>0.32013</cdr:x>
      <cdr:y>0.27265</cdr:y>
    </cdr:from>
    <cdr:to>
      <cdr:x>0.41113</cdr:x>
      <cdr:y>0.3769</cdr:y>
    </cdr:to>
    <cdr:sp macro="" textlink="">
      <cdr:nvSpPr>
        <cdr:cNvPr id="1045" name="Text 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20838416">
          <a:off x="2591831" y="1326781"/>
          <a:ext cx="736758" cy="5073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500" dirty="0" smtClean="0">
              <a:solidFill>
                <a:srgbClr val="000000"/>
              </a:solidFill>
              <a:latin typeface="Arial"/>
              <a:cs typeface="Arial"/>
            </a:rPr>
            <a:t>95,0</a:t>
          </a:r>
          <a:r>
            <a:rPr lang="ru-RU" sz="1500" b="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%</a:t>
          </a: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0.59755</cdr:x>
      <cdr:y>0.23361</cdr:y>
    </cdr:from>
    <cdr:to>
      <cdr:x>0.68755</cdr:x>
      <cdr:y>0.33786</cdr:y>
    </cdr:to>
    <cdr:sp macro="" textlink="">
      <cdr:nvSpPr>
        <cdr:cNvPr id="1047" name="Text 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259163">
          <a:off x="4837930" y="1136804"/>
          <a:ext cx="728662" cy="5073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500" b="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122,1%</a:t>
          </a: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0.06688</cdr:x>
      <cdr:y>0.8581</cdr:y>
    </cdr:from>
    <cdr:to>
      <cdr:x>0.59449</cdr:x>
      <cdr:y>0.94911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611560" y="4752528"/>
          <a:ext cx="4824466" cy="504054"/>
        </a:xfrm>
        <a:prstGeom xmlns:a="http://schemas.openxmlformats.org/drawingml/2006/main" prst="roundRect">
          <a:avLst>
            <a:gd name="adj" fmla="val 12888"/>
          </a:avLst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i="1" dirty="0" smtClean="0">
              <a:solidFill>
                <a:schemeClr val="tx1"/>
              </a:solidFill>
            </a:rPr>
            <a:t>ИТОГО</a:t>
          </a:r>
          <a:r>
            <a:rPr lang="en-US" sz="1800" b="1" i="1" dirty="0" smtClean="0">
              <a:solidFill>
                <a:schemeClr val="tx1"/>
              </a:solidFill>
            </a:rPr>
            <a:t>: </a:t>
          </a:r>
          <a:r>
            <a:rPr lang="ru-RU" sz="1800" b="1" i="1" dirty="0" smtClean="0">
              <a:solidFill>
                <a:schemeClr val="tx1"/>
              </a:solidFill>
            </a:rPr>
            <a:t> 15 769,3</a:t>
          </a:r>
          <a:r>
            <a:rPr lang="en-US" sz="1800" b="1" i="1" dirty="0" smtClean="0">
              <a:solidFill>
                <a:schemeClr val="tx1"/>
              </a:solidFill>
            </a:rPr>
            <a:t> </a:t>
          </a:r>
          <a:r>
            <a:rPr lang="ru-RU" sz="1800" b="1" i="1" dirty="0" smtClean="0">
              <a:solidFill>
                <a:schemeClr val="tx1"/>
              </a:solidFill>
            </a:rPr>
            <a:t>тыс. </a:t>
          </a:r>
          <a:r>
            <a:rPr lang="ru-RU" sz="1800" b="1" i="1" dirty="0" err="1" smtClean="0">
              <a:solidFill>
                <a:schemeClr val="tx1"/>
              </a:solidFill>
            </a:rPr>
            <a:t>руб</a:t>
          </a:r>
          <a:r>
            <a:rPr lang="ru-RU" sz="1800" b="1" i="1" dirty="0" smtClean="0">
              <a:solidFill>
                <a:schemeClr val="tx1"/>
              </a:solidFill>
            </a:rPr>
            <a:t> (100%)</a:t>
          </a:r>
          <a:endParaRPr lang="ru-RU" sz="1800" b="1" i="1" dirty="0">
            <a:solidFill>
              <a:schemeClr val="tx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0.2043</cdr:x>
      <cdr:y>0.07246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1368152" cy="3078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 рублей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0.20652</cdr:x>
      <cdr:y>0.18417</cdr:y>
    </cdr:from>
    <cdr:to>
      <cdr:x>0.60202</cdr:x>
      <cdr:y>0.36066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 flipV="1">
          <a:off x="1368153" y="808964"/>
          <a:ext cx="2620072" cy="775211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rgbClr val="FF0000"/>
          </a:solidFill>
          <a:prstDash val="lgDash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0.28242</cdr:x>
      <cdr:y>0.19628</cdr:y>
    </cdr:from>
    <cdr:to>
      <cdr:x>0.48461</cdr:x>
      <cdr:y>0.26489</cdr:y>
    </cdr:to>
    <cdr:sp macro="" textlink="">
      <cdr:nvSpPr>
        <cdr:cNvPr id="6" name="TextBox 5"/>
        <cdr:cNvSpPr txBox="1"/>
      </cdr:nvSpPr>
      <cdr:spPr>
        <a:xfrm xmlns:a="http://schemas.openxmlformats.org/drawingml/2006/main" rot="20050987">
          <a:off x="1870986" y="862167"/>
          <a:ext cx="1339455" cy="3013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1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FDFF6-8A31-4A2E-9038-4B9DBC9C34FF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715154"/>
            <a:ext cx="54254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428584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F8241-7405-46EB-8E73-8CAE69F73D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43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596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596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9423DF-ADE7-4452-825E-67E80B30447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2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8286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902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96805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8469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6500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57243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6349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83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27.04.2018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27.04.2018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27.04.2018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27.04.2018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27.04.2018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27.04.2018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27.04.2018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27.04.2018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27.04.2018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27.04.2018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27.04.2018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75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227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127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053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297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298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578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923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0881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459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601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432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84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352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954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30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034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68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1350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0159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8073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8404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7230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2187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6716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7387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4540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52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3726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16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01759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8751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0760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1504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1958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955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1730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9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4821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6621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2858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425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836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4099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95982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66231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7462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6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491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9006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6234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3686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656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945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5571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4746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5125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16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2215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3109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547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3902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2336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456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8444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6171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43291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48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18674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2837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6588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7941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1892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5595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1450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95210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433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917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0755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0082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3239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1939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86414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5858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5128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7449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61201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27.04.2018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81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27.04.2018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81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27.04.2018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07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27.04.2018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80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27.04.2018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92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27.04.2018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32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27.04.2018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9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27.04.2018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11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27.04.2018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16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finans@kazanka.donpac.ru" TargetMode="External"/><Relationship Id="rId2" Type="http://schemas.openxmlformats.org/officeDocument/2006/relationships/hyperlink" Target="http://www.verhnedon.donland.ru/" TargetMode="External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4077072"/>
            <a:ext cx="8712968" cy="2375123"/>
          </a:xfrm>
        </p:spPr>
        <p:txBody>
          <a:bodyPr>
            <a:normAutofit fontScale="92500" lnSpcReduction="10000"/>
          </a:bodyPr>
          <a:lstStyle/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Исполнение бюджета </a:t>
            </a:r>
          </a:p>
          <a:p>
            <a:pPr algn="ctr" eaLnBrk="1" hangingPunct="1"/>
            <a:r>
              <a:rPr lang="ru-RU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Шумилинского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сельского поселения</a:t>
            </a:r>
          </a:p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Верхнедонского района</a:t>
            </a:r>
          </a:p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 2017 год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980728"/>
            <a:ext cx="8746232" cy="1470025"/>
          </a:xfrm>
        </p:spPr>
        <p:txBody>
          <a:bodyPr>
            <a:normAutofit fontScale="90000"/>
          </a:bodyPr>
          <a:lstStyle/>
          <a:p>
            <a:pPr marL="182880" indent="0" algn="ctr" eaLnBrk="1" hangingPunct="1"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Шумилинского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Верхнедонского района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450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3" descr="C:\Users\Буданова Г_А\Desktop\rashodyi.jpg"/>
          <p:cNvPicPr>
            <a:picLocks noChangeAspect="1" noChangeArrowheads="1"/>
          </p:cNvPicPr>
          <p:nvPr/>
        </p:nvPicPr>
        <p:blipFill>
          <a:blip r:embed="rId2" cstate="print"/>
          <a:srcRect t="2182" b="2182"/>
          <a:stretch>
            <a:fillRect/>
          </a:stretch>
        </p:blipFill>
        <p:spPr bwMode="auto">
          <a:xfrm>
            <a:off x="1835696" y="1772816"/>
            <a:ext cx="5472608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5858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2911376" y="142875"/>
            <a:ext cx="5829300" cy="1285875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Шумилинского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сельского поселения Верхнедонского района в 2017 году</a:t>
            </a:r>
          </a:p>
        </p:txBody>
      </p:sp>
      <p:graphicFrame>
        <p:nvGraphicFramePr>
          <p:cNvPr id="3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13786988"/>
              </p:ext>
            </p:extLst>
          </p:nvPr>
        </p:nvGraphicFramePr>
        <p:xfrm>
          <a:off x="107504" y="1268760"/>
          <a:ext cx="8613775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DA31A-AF82-4630-A583-F7E38730D5C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0"/>
            <a:ext cx="3714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</a:p>
        </p:txBody>
      </p:sp>
      <p:pic>
        <p:nvPicPr>
          <p:cNvPr id="2" name="Picture 2" descr="C:\Documents and Settings\Tatyana\Мои документы\Downloads\124580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1500"/>
            <a:ext cx="2160240" cy="177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06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04959" y="77295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41443" y="748939"/>
            <a:ext cx="5135851" cy="10396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49530" rIns="99060" bIns="49530" numCol="1" spcCol="1270" anchor="ctr" anchorCtr="0">
            <a:noAutofit/>
          </a:bodyPr>
          <a:lstStyle/>
          <a:p>
            <a:pPr marL="171450" lvl="1" indent="-171450" defTabSz="8001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1198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620688"/>
            <a:ext cx="259228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36277894"/>
              </p:ext>
            </p:extLst>
          </p:nvPr>
        </p:nvGraphicFramePr>
        <p:xfrm>
          <a:off x="899592" y="469428"/>
          <a:ext cx="856895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15816" y="1556792"/>
            <a:ext cx="1593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(</a:t>
            </a:r>
            <a:r>
              <a:rPr lang="ru-RU" sz="1400" b="1" dirty="0" err="1" smtClean="0"/>
              <a:t>тыс.рублей</a:t>
            </a:r>
            <a:r>
              <a:rPr lang="ru-RU" sz="1400" b="1" dirty="0" smtClean="0"/>
              <a:t>)</a:t>
            </a:r>
            <a:endParaRPr lang="ru-RU" sz="1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8754" y="4365104"/>
            <a:ext cx="3169190" cy="2230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4365104"/>
            <a:ext cx="3148893" cy="226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7804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Заголовок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785812"/>
          </a:xfrm>
        </p:spPr>
        <p:txBody>
          <a:bodyPr/>
          <a:lstStyle/>
          <a:p>
            <a:pPr algn="ctr"/>
            <a:r>
              <a:rPr lang="ru-RU" sz="2400" dirty="0" smtClean="0"/>
              <a:t>Безвозмездные поступления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052A3-2EED-4CDA-8799-07726DDF06C7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500" y="1643063"/>
            <a:ext cx="7858125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">
              <a:buClr>
                <a:srgbClr val="94C600"/>
              </a:buClr>
              <a:defRPr/>
            </a:pPr>
            <a:r>
              <a:rPr lang="ru-RU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dirty="0" err="1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Шумилинского</a:t>
            </a:r>
            <a:r>
              <a:rPr lang="ru-RU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от безвозмездных поступлений состоят из следующих поступлений:</a:t>
            </a:r>
          </a:p>
          <a:p>
            <a:pPr marL="68580">
              <a:buClr>
                <a:srgbClr val="94C600"/>
              </a:buClr>
              <a:defRPr/>
            </a:pPr>
            <a:endParaRPr lang="ru-RU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94C600"/>
              </a:buClr>
              <a:defRPr/>
            </a:pPr>
            <a:r>
              <a:rPr lang="ru-RU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</a:t>
            </a:r>
          </a:p>
          <a:p>
            <a:pPr>
              <a:buClr>
                <a:srgbClr val="94C600"/>
              </a:buClr>
              <a:defRPr/>
            </a:pPr>
            <a:endParaRPr lang="ru-RU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94C600"/>
              </a:buClr>
              <a:defRPr/>
            </a:pPr>
            <a:r>
              <a:rPr lang="ru-RU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(на осуществление первичного воинского учета, на определение перечня лиц, уполномоченных составлять протоколы об административных правонарушениях)</a:t>
            </a:r>
          </a:p>
          <a:p>
            <a:pPr>
              <a:buClr>
                <a:srgbClr val="94C600"/>
              </a:buClr>
              <a:defRPr/>
            </a:pPr>
            <a:endParaRPr lang="ru-RU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94C600"/>
              </a:buClr>
              <a:defRPr/>
            </a:pPr>
            <a:r>
              <a:rPr lang="ru-RU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межбюджетных трансфертов (из бюджетов других бюджетов)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29250" y="0"/>
            <a:ext cx="31432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</a:p>
        </p:txBody>
      </p:sp>
      <p:pic>
        <p:nvPicPr>
          <p:cNvPr id="1027" name="Picture 3" descr="C:\Documents and Settings\Tatyana\Мои документы\Downloads\094.3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40" y="476672"/>
            <a:ext cx="2291336" cy="122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Tatyana\Мои документы\Downloads\i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3568" y="4785593"/>
            <a:ext cx="3384376" cy="191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Tatyana\Мои документы\Downloads\i (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864" y="4797152"/>
            <a:ext cx="4418308" cy="190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85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Заголовок 1"/>
          <p:cNvSpPr>
            <a:spLocks noGrp="1"/>
          </p:cNvSpPr>
          <p:nvPr>
            <p:ph type="title"/>
          </p:nvPr>
        </p:nvSpPr>
        <p:spPr>
          <a:xfrm>
            <a:off x="285750" y="642939"/>
            <a:ext cx="8229600" cy="553813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Доходы от безвозмездных  поступлений</a:t>
            </a:r>
            <a:endParaRPr lang="ru-RU" sz="24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DF616-F81F-4871-A184-580F4F5D5372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143089"/>
              </p:ext>
            </p:extLst>
          </p:nvPr>
        </p:nvGraphicFramePr>
        <p:xfrm>
          <a:off x="683568" y="1196752"/>
          <a:ext cx="8568952" cy="561787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показателя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План, тыс.руб.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Факт, тыс.руб.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исполнения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Дотации на выравнивание бюджетной обеспеченности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2076,4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2076,4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53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Субвенции бюджетам муниципальных образований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173,5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173,5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77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 на осуществление первичного воинского учета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173,3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173,3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97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 на определение перечня должностных лиц, уполномоченных составлять протоколы об административных правонарушениях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879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Иные межбюджетные трансферты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5181,4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5181,3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8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 средства из бюджета РО на повышение заработной платы работникам культуры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544,8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544,8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54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средства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из бюджета муниципального района в соответствии с заключенными соглашениями(содержание свалок)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199,8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199,7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77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средства на расходы по газификации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2843,8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2843,8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средства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из бюджета муниципального района в соответствии с заключенными соглашениями(содержание свалок)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1342,0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1342,0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средства 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бюджета муниципального района в </a:t>
                      </a:r>
                      <a:r>
                        <a:rPr lang="ru-RU" sz="1100" dirty="0" smtClean="0"/>
                        <a:t>на повышение заработной платы работникам культуры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251,0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251,0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15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5308946"/>
                  </a:ext>
                </a:extLst>
              </a:tr>
              <a:tr h="4115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0430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ВСЕГО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7431,3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7431,2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99,99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508104" y="0"/>
            <a:ext cx="2992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</a:p>
        </p:txBody>
      </p:sp>
    </p:spTree>
    <p:extLst>
      <p:ext uri="{BB962C8B-B14F-4D97-AF65-F5344CB8AC3E}">
        <p14:creationId xmlns:p14="http://schemas.microsoft.com/office/powerpoint/2010/main" val="2973066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533"/>
            <a:ext cx="9036496" cy="1066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Безвозмездные поступления из областного бюджета</a:t>
            </a:r>
          </a:p>
        </p:txBody>
      </p:sp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827584" y="2060848"/>
            <a:ext cx="165618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рублей)</a:t>
            </a:r>
            <a:endParaRPr lang="ru-RU" sz="1600" b="1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1706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098479"/>
              </p:ext>
            </p:extLst>
          </p:nvPr>
        </p:nvGraphicFramePr>
        <p:xfrm>
          <a:off x="179512" y="2249488"/>
          <a:ext cx="8064896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78561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36496" cy="10801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Шумилинского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Верхнедонского района 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2015-2017 годах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385242"/>
              </p:ext>
            </p:extLst>
          </p:nvPr>
        </p:nvGraphicFramePr>
        <p:xfrm>
          <a:off x="0" y="1268760"/>
          <a:ext cx="9144000" cy="530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203848" y="2132856"/>
            <a:ext cx="1440160" cy="1584176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364088" y="2435312"/>
            <a:ext cx="1195672" cy="262539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8662669">
            <a:off x="3395084" y="2378084"/>
            <a:ext cx="1144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93,6%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5753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89997180"/>
              </p:ext>
            </p:extLst>
          </p:nvPr>
        </p:nvGraphicFramePr>
        <p:xfrm>
          <a:off x="446336" y="1535584"/>
          <a:ext cx="8096250" cy="4866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9144000" cy="7200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Верхнедонского района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реализацию муниципальных программ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98590" y="117531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района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83568" y="1700808"/>
            <a:ext cx="1547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6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51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</a:t>
            </a:r>
            <a:b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Верхнедонского района в 2017 году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692566613"/>
              </p:ext>
            </p:extLst>
          </p:nvPr>
        </p:nvGraphicFramePr>
        <p:xfrm>
          <a:off x="107504" y="1268760"/>
          <a:ext cx="9144000" cy="5538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34662" y="111829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9566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1000125"/>
          </a:xfrm>
        </p:spPr>
        <p:txBody>
          <a:bodyPr/>
          <a:lstStyle/>
          <a:p>
            <a:pPr algn="ctr"/>
            <a:r>
              <a:rPr lang="ru-RU" sz="2400" smtClean="0"/>
              <a:t>Исполнение части бюджета</a:t>
            </a:r>
            <a:br>
              <a:rPr lang="ru-RU" sz="2400" smtClean="0"/>
            </a:br>
            <a:r>
              <a:rPr lang="ru-RU" sz="2400" smtClean="0"/>
              <a:t> в рамках муниципальных программ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E1AB3-509D-4929-A360-4A0A7360D6B5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228280"/>
              </p:ext>
            </p:extLst>
          </p:nvPr>
        </p:nvGraphicFramePr>
        <p:xfrm>
          <a:off x="251520" y="1628800"/>
          <a:ext cx="8572560" cy="4974736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4396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9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2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88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0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муниципальной </a:t>
                      </a: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 </a:t>
                      </a: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сельского поселения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5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</a:t>
                      </a: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-мы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План, </a:t>
                      </a:r>
                      <a:r>
                        <a:rPr lang="ru-RU" sz="15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Факт, </a:t>
                      </a:r>
                      <a:r>
                        <a:rPr lang="ru-RU" sz="15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7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Социальная политика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01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114,9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114,8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99,9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качественными жилищно-коммунальными услугами населения </a:t>
                      </a:r>
                      <a:r>
                        <a:rPr lang="ru-RU" sz="1500" b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Шумилинского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сельского поселения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02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4761,4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4075,2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85,6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общественного порядка и противодействие коррупции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03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25,9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25,8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99,9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Защита населения и территории от чрезвычайных ситуаций , обеспечение пожарной безопасности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04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30,3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30,2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99,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9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Развитие культуры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05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4151,1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4151,1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Развитие транспортной системы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07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1696,3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1696,3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Энергоэффективность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и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развитие энергетики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07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3.0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3.0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Муниципальная политика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08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23,3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23,3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Развитие физической культуры и спорта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09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172,5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172,5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Итого 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10978,7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10292,1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93,7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64088" y="0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</a:p>
        </p:txBody>
      </p:sp>
    </p:spTree>
    <p:extLst>
      <p:ext uri="{BB962C8B-B14F-4D97-AF65-F5344CB8AC3E}">
        <p14:creationId xmlns:p14="http://schemas.microsoft.com/office/powerpoint/2010/main" val="524373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357492" y="3068960"/>
            <a:ext cx="4546034" cy="24831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28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5784" y="844377"/>
            <a:ext cx="2887998" cy="216599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42473" y="485964"/>
            <a:ext cx="6156176" cy="144141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Шумилинского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Верхнедонского района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дорожное хозяйство   </a:t>
            </a:r>
            <a:endParaRPr lang="ru-RU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40410" y="116632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429500" y="3307976"/>
            <a:ext cx="447402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Расходы на дорожное хозяйство в 2017 году составили </a:t>
            </a:r>
            <a:r>
              <a:rPr lang="ru-RU" sz="1600" b="1" dirty="0" smtClean="0"/>
              <a:t>1342,0</a:t>
            </a:r>
            <a:r>
              <a:rPr lang="ru-RU" b="1" i="1" dirty="0" smtClean="0"/>
              <a:t> </a:t>
            </a:r>
            <a:r>
              <a:rPr lang="ru-RU" sz="1600" b="1" i="1" dirty="0" smtClean="0"/>
              <a:t>тыс. руб.</a:t>
            </a:r>
          </a:p>
          <a:p>
            <a:r>
              <a:rPr lang="ru-RU" sz="1400" b="1" dirty="0" smtClean="0"/>
              <a:t>в том числе</a:t>
            </a:r>
            <a:r>
              <a:rPr lang="en-US" sz="1400" b="1" dirty="0" smtClean="0"/>
              <a:t>:</a:t>
            </a:r>
            <a:endParaRPr lang="ru-RU" sz="1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/>
              <a:t>содержание дорог – 1342,0 </a:t>
            </a:r>
            <a:r>
              <a:rPr lang="ru-RU" sz="1400" b="1" dirty="0" err="1" smtClean="0"/>
              <a:t>тыс.руб</a:t>
            </a:r>
            <a:r>
              <a:rPr lang="ru-RU" sz="1400" b="1" dirty="0" smtClean="0"/>
              <a:t>.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       </a:t>
            </a:r>
          </a:p>
          <a:p>
            <a:r>
              <a:rPr lang="ru-RU" sz="1400" b="1" dirty="0" smtClean="0"/>
              <a:t>       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1979801"/>
            <a:ext cx="3888432" cy="1377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9512" y="1979801"/>
            <a:ext cx="38614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 </a:t>
            </a:r>
            <a:r>
              <a:rPr lang="ru-RU" sz="1400" dirty="0" smtClean="0"/>
              <a:t>201</a:t>
            </a:r>
            <a:r>
              <a:rPr lang="ru-RU" sz="1400" dirty="0"/>
              <a:t>7</a:t>
            </a:r>
            <a:r>
              <a:rPr lang="ru-RU" sz="1400" dirty="0" smtClean="0"/>
              <a:t> </a:t>
            </a:r>
            <a:r>
              <a:rPr lang="ru-RU" sz="1400" dirty="0"/>
              <a:t>году </a:t>
            </a:r>
            <a:r>
              <a:rPr lang="ru-RU" sz="1400" dirty="0" smtClean="0"/>
              <a:t>проведены работы по текущему содержанию улиц( зимнее содержание дорог, </a:t>
            </a:r>
            <a:r>
              <a:rPr lang="ru-RU" sz="1400" dirty="0" err="1" smtClean="0"/>
              <a:t>грейдирование</a:t>
            </a:r>
            <a:r>
              <a:rPr lang="ru-RU" sz="1400" dirty="0" smtClean="0"/>
              <a:t>, </a:t>
            </a:r>
            <a:r>
              <a:rPr lang="ru-RU" sz="1400" dirty="0" err="1" smtClean="0"/>
              <a:t>обкосы</a:t>
            </a:r>
            <a:r>
              <a:rPr lang="ru-RU" sz="1400" dirty="0" smtClean="0"/>
              <a:t> дорог – 1342,0 тыс. рублей</a:t>
            </a:r>
            <a:endParaRPr lang="ru-RU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641" y="3789040"/>
            <a:ext cx="3668206" cy="2754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5020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836712"/>
            <a:ext cx="8280920" cy="101150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Уважаемые жители </a:t>
            </a:r>
            <a:r>
              <a:rPr lang="ru-RU" sz="2800" b="1" dirty="0" err="1">
                <a:solidFill>
                  <a:srgbClr val="002060"/>
                </a:solidFill>
              </a:rPr>
              <a:t>Шумилинского</a:t>
            </a:r>
            <a:r>
              <a:rPr lang="ru-RU" sz="2800" b="1" dirty="0">
                <a:solidFill>
                  <a:srgbClr val="002060"/>
                </a:solidFill>
              </a:rPr>
              <a:t> сельского </a:t>
            </a:r>
            <a:r>
              <a:rPr lang="ru-RU" sz="2800" b="1" dirty="0" smtClean="0">
                <a:solidFill>
                  <a:srgbClr val="002060"/>
                </a:solidFill>
              </a:rPr>
              <a:t>поселения!</a:t>
            </a:r>
            <a: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500" dirty="0" smtClean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Верхнедонского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Шумилинского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представляет вашему вниманию Отчет об исполнении бюджета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Шумилинского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Верхнедонского района 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в рамках проекта «Бюджет для граждан».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«Бюджет для граждан» предназначен, прежде всего, для жителей, не обладающих специальными знаниями в сфере бюджетного законодательства. Информация, представленная в данной презентации, знакомит жителей с основными характеристиками бюджета поселения и результатами его исполнения за прошедший период текущего года.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Шумилинского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680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836613"/>
            <a:ext cx="8229600" cy="10795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</a:t>
            </a:r>
            <a:r>
              <a:rPr lang="ru-RU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</a:t>
            </a:r>
            <a:r>
              <a:rPr lang="ru-RU" sz="2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Шумилинского</a:t>
            </a: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сельского поселения Верхнедонского </a:t>
            </a: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 на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жилищно-коммунальное хозяйство</a:t>
            </a:r>
            <a:endParaRPr lang="ru-RU" sz="22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913043" y="2309156"/>
            <a:ext cx="2933772" cy="36275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365125" indent="-2555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1200" dirty="0" smtClean="0">
                <a:solidFill>
                  <a:srgbClr val="000000"/>
                </a:solidFill>
                <a:latin typeface="Georgia" pitchFamily="18" charset="0"/>
              </a:rPr>
              <a:t>Расходы на жилищно-коммунально</a:t>
            </a:r>
            <a:r>
              <a:rPr lang="ru-RU" sz="1200" dirty="0" smtClean="0">
                <a:solidFill>
                  <a:srgbClr val="000000"/>
                </a:solidFill>
                <a:latin typeface="Arial" charset="0"/>
              </a:rPr>
              <a:t>е</a:t>
            </a:r>
            <a:r>
              <a:rPr lang="ru-RU" sz="1200" dirty="0" smtClean="0">
                <a:solidFill>
                  <a:srgbClr val="000000"/>
                </a:solidFill>
                <a:latin typeface="Georgia" pitchFamily="18" charset="0"/>
              </a:rPr>
              <a:t> хозяйство в 201</a:t>
            </a:r>
            <a:r>
              <a:rPr lang="en-US" sz="1200" dirty="0" smtClean="0">
                <a:solidFill>
                  <a:srgbClr val="000000"/>
                </a:solidFill>
                <a:latin typeface="Georgia" pitchFamily="18" charset="0"/>
              </a:rPr>
              <a:t>6</a:t>
            </a:r>
            <a:r>
              <a:rPr lang="ru-RU" sz="1200" dirty="0" smtClean="0">
                <a:solidFill>
                  <a:srgbClr val="000000"/>
                </a:solidFill>
                <a:latin typeface="Georgia" pitchFamily="18" charset="0"/>
              </a:rPr>
              <a:t> году составили-4075,2</a:t>
            </a: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sz="1200" b="1" i="1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sz="1200" b="1" i="1" dirty="0" err="1" smtClean="0">
                <a:solidFill>
                  <a:srgbClr val="000000"/>
                </a:solidFill>
                <a:latin typeface="Georgia" pitchFamily="18" charset="0"/>
              </a:rPr>
              <a:t>тыс.руб</a:t>
            </a:r>
            <a:r>
              <a:rPr lang="ru-RU" sz="1200" b="1" i="1" dirty="0" smtClean="0">
                <a:solidFill>
                  <a:srgbClr val="000000"/>
                </a:solidFill>
                <a:latin typeface="Georgia" pitchFamily="18" charset="0"/>
              </a:rPr>
              <a:t>.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в том числе</a:t>
            </a:r>
            <a:r>
              <a:rPr lang="en-US" sz="1200" b="1" dirty="0" smtClean="0">
                <a:solidFill>
                  <a:srgbClr val="000000"/>
                </a:solidFill>
                <a:latin typeface="Georgia" pitchFamily="18" charset="0"/>
              </a:rPr>
              <a:t>:</a:t>
            </a:r>
            <a:endParaRPr lang="ru-RU" sz="12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расходы по газификации -2950,0тыс.руб.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благоустройство территории (содержание уличного освещения, кладбищ, памятников и прочих мероприятий)– 1125,2 </a:t>
            </a:r>
            <a:r>
              <a:rPr lang="ru-RU" sz="1200" b="1" dirty="0" err="1" smtClean="0">
                <a:solidFill>
                  <a:srgbClr val="000000"/>
                </a:solidFill>
                <a:latin typeface="Georgia" pitchFamily="18" charset="0"/>
              </a:rPr>
              <a:t>тыс.руб</a:t>
            </a: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.</a:t>
            </a:r>
          </a:p>
          <a:p>
            <a:pPr eaLnBrk="1" hangingPunct="1">
              <a:defRPr/>
            </a:pPr>
            <a:endParaRPr lang="ru-RU" sz="1200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2390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63F9EAD-785F-479F-B2F1-74F1268CADC9}" type="slidenum">
              <a:rPr lang="ru-RU" smtClean="0">
                <a:solidFill>
                  <a:srgbClr val="FFFFFF"/>
                </a:solidFill>
                <a:latin typeface="Georgia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smtClean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1200" y="188913"/>
            <a:ext cx="367665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391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850" y="2372783"/>
            <a:ext cx="2087563" cy="139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825" y="4598353"/>
            <a:ext cx="2952750" cy="190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2138" y="2143324"/>
            <a:ext cx="2376487" cy="178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02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-252536" y="620688"/>
            <a:ext cx="8363272" cy="115212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бюджета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Шумилинского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Верхнедонского района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культуру</a:t>
            </a:r>
            <a:endParaRPr lang="ru-RU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808801"/>
              </p:ext>
            </p:extLst>
          </p:nvPr>
        </p:nvGraphicFramePr>
        <p:xfrm>
          <a:off x="179512" y="1916831"/>
          <a:ext cx="662473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41706" y="119130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49920" y="2780927"/>
            <a:ext cx="3459432" cy="39604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Расходы на финансовое обеспечение выполнения муниципального задания бюджетными учреждениями культуры </a:t>
            </a:r>
          </a:p>
          <a:p>
            <a:pPr lvl="0"/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в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2015 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году –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4381,0 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тыс. рублей</a:t>
            </a:r>
            <a:r>
              <a:rPr lang="en-US" sz="1400" b="1" dirty="0">
                <a:solidFill>
                  <a:schemeClr val="tx1"/>
                </a:solidFill>
                <a:cs typeface="Times New Roman" pitchFamily="18" charset="0"/>
              </a:rPr>
              <a:t>,</a:t>
            </a:r>
          </a:p>
          <a:p>
            <a:pPr lvl="0"/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в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201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6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году –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1749,2 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тыс. рублей, 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1052736"/>
            <a:ext cx="2809835" cy="1728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084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5" y="714356"/>
            <a:ext cx="7572428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Муниципальный долг </a:t>
            </a:r>
            <a:b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i="1" dirty="0" err="1" smtClean="0">
                <a:solidFill>
                  <a:schemeClr val="accent4">
                    <a:lumMod val="50000"/>
                  </a:schemeClr>
                </a:solidFill>
              </a:rPr>
              <a:t>Шумилинского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 сельского поселения </a:t>
            </a:r>
            <a:endParaRPr lang="ru-RU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609973"/>
            <a:ext cx="7677178" cy="4431390"/>
          </a:xfrm>
        </p:spPr>
        <p:txBody>
          <a:bodyPr>
            <a:noAutofit/>
          </a:bodyPr>
          <a:lstStyle/>
          <a:p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Погашены долговые обязательства на сумму  305,0 тыс.рублей.</a:t>
            </a:r>
          </a:p>
          <a:p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привлечения заемных средств:</a:t>
            </a:r>
          </a:p>
          <a:p>
            <a:pPr marL="109728" indent="0">
              <a:buNone/>
            </a:pPr>
            <a:endParaRPr lang="ru-RU" sz="13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Шумилинское</a:t>
            </a:r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сельское поселение имеет положительную кредитную историю. Расходное обязательство по возврату основного долга и уплате процентов по заимствованиям были полностью финансово обеспечены, что позволило осуществить все платежи в срок и в полном объеме.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целом политика сельского поселения управления муниципальным долгом в 2017 году  была направлена на обеспечение сбалансированного исполнения бюджета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Шумилинского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сельского поселения. </a:t>
            </a:r>
            <a:endParaRPr lang="ru-RU" sz="13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09821" y="3933057"/>
            <a:ext cx="5429288" cy="720080"/>
          </a:xfrm>
          <a:prstGeom prst="roundRect">
            <a:avLst>
              <a:gd name="adj" fmla="val 10000"/>
            </a:avLst>
          </a:prstGeom>
          <a:gradFill>
            <a:gsLst>
              <a:gs pos="0">
                <a:srgbClr val="7030A0"/>
              </a:gs>
              <a:gs pos="78000">
                <a:srgbClr val="7030A0"/>
              </a:gs>
            </a:gsLst>
            <a:lin ang="5400000" scaled="0"/>
          </a:gradFill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0"/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и своевременное исполнение бюджетных обязательств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488563" y="3444101"/>
            <a:ext cx="5450546" cy="488955"/>
            <a:chOff x="1017984" y="1524496"/>
            <a:chExt cx="4060031" cy="3112787"/>
          </a:xfrm>
          <a:solidFill>
            <a:srgbClr val="7030A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017984" y="1524496"/>
              <a:ext cx="4060031" cy="1015007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6126938"/>
                <a:satOff val="-50000"/>
                <a:lumOff val="39804"/>
                <a:alphaOff val="0"/>
              </a:schemeClr>
            </a:fillRef>
            <a:effectRef idx="2">
              <a:schemeClr val="accent2">
                <a:hueOff val="-6126938"/>
                <a:satOff val="-50000"/>
                <a:lumOff val="3980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1047713" y="2539503"/>
              <a:ext cx="4000573" cy="209778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effectLst/>
                  <a:latin typeface="Times New Roman" pitchFamily="18" charset="0"/>
                  <a:cs typeface="Times New Roman" pitchFamily="18" charset="0"/>
                </a:rPr>
                <a:t>обеспечение баланса доходов и расходов бюджета</a:t>
              </a:r>
              <a:endParaRPr lang="ru-RU" sz="1400" b="1" kern="1200" dirty="0">
                <a:effectLst/>
              </a:endParaRPr>
            </a:p>
          </p:txBody>
        </p:sp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84368" y="167994"/>
            <a:ext cx="1089170" cy="365125"/>
          </a:xfrm>
        </p:spPr>
        <p:txBody>
          <a:bodyPr/>
          <a:lstStyle/>
          <a:p>
            <a:fld id="{9E7B3043-98E7-47DD-931B-7C1FD4DE8984}" type="slidenum">
              <a:rPr lang="ru-RU" b="1" i="1" smtClean="0">
                <a:solidFill>
                  <a:schemeClr val="bg1"/>
                </a:solidFill>
              </a:rPr>
              <a:pPr/>
              <a:t>22</a:t>
            </a:fld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116633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Администраия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</a:p>
        </p:txBody>
      </p:sp>
    </p:spTree>
    <p:extLst>
      <p:ext uri="{BB962C8B-B14F-4D97-AF65-F5344CB8AC3E}">
        <p14:creationId xmlns:p14="http://schemas.microsoft.com/office/powerpoint/2010/main" val="289739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543800" cy="50405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ИСТОЧНИКИ  ФИНАНСИРОВАНИЯ ДЕФИЦИТА БЮДЖЕТА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3688A-1A23-4600-870D-A1FABD94AAA4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022568"/>
              </p:ext>
            </p:extLst>
          </p:nvPr>
        </p:nvGraphicFramePr>
        <p:xfrm>
          <a:off x="179512" y="1196748"/>
          <a:ext cx="8707286" cy="584056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976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8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04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показателя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План, тыс.руб.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Факт, тыс.руб.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ИСТОЧНИКИ ВНУТРЕННЕГО ФИНАНСИРОВАНИЯ ДЕФИЦИТОВ БЮДЖЕТОВ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-445,9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2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Бюджетные кредиты от других бюджетов бюджетной системы Российской Федерации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-305,0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Бюджетные кредиты от других бюджетов бюджетной системы Российской Федерации в валюте Российской Федерации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-305,0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Получение бюджетных кредитов от других бюджетов бюджетной системы Российской Федерации в валюте Российской Федерации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0.0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Получение кредитов от других бюджетов бюджетной системы Российской Федерации бюджетами сельских поселений в валюте Российской Федерации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0.0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2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Погашение бюджетных кредитов, полученных от других бюджетов бюджетной системы Российской Федерации в валюте Российской Федерации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-305,0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Погашение бюджетами сельских поселений кредитов от других бюджетов бюджетной системы российской Федерации в валюте Российской Федерации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-305,0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4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Изменение остатков средств на счетах по учету средств бюджетов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-140,9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1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Увеличение остатков средств бюджетов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-16246,3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Увеличение прочих остатков средств бюджетов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-16246,3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8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Увеличение прочих остатков денежных средств бюджетов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-16246,3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2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Увеличение прочих остатков денежных средств бюджетов сельских поселений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-16246,3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2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Уменьшение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остатков средств бюджетов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16105,4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5199260"/>
                  </a:ext>
                </a:extLst>
              </a:tr>
              <a:tr h="89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Уменьшение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прочих остатков средств бюджетов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16105,4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6465486"/>
                  </a:ext>
                </a:extLst>
              </a:tr>
              <a:tr h="2274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Уменьшение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прочих остатков денежных средств бюджетов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16105,4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9784999"/>
                  </a:ext>
                </a:extLst>
              </a:tr>
              <a:tr h="373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Уменьшение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прочих остатков денежных средств бюджетов сельских поселений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16105,4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930121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796136" y="0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Администраия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</a:p>
        </p:txBody>
      </p:sp>
    </p:spTree>
    <p:extLst>
      <p:ext uri="{BB962C8B-B14F-4D97-AF65-F5344CB8AC3E}">
        <p14:creationId xmlns:p14="http://schemas.microsoft.com/office/powerpoint/2010/main" val="53275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341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Основные термины и понятия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Объект 15"/>
          <p:cNvSpPr>
            <a:spLocks noGrp="1"/>
          </p:cNvSpPr>
          <p:nvPr>
            <p:ph idx="1"/>
          </p:nvPr>
        </p:nvSpPr>
        <p:spPr>
          <a:xfrm>
            <a:off x="500034" y="1214422"/>
            <a:ext cx="7345068" cy="53578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200" dirty="0" smtClean="0"/>
              <a:t> </a:t>
            </a:r>
            <a:r>
              <a:rPr lang="ru-RU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Бюджет –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Представляет собой главный финансовый документ страны (региона, муниципалитета, поселения), утверждаемый законодательным (представительным) органом соответствующего уровня управления.</a:t>
            </a:r>
          </a:p>
          <a:p>
            <a:pPr marL="0" indent="0" algn="just">
              <a:buNone/>
            </a:pPr>
            <a:r>
              <a:rPr lang="ru-RU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Бюджетный кредит</a:t>
            </a:r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денежные средства, предоставляемые бюджетом другому бюджету бюджетной системы Российской Федерации, юридическому лицу (за исключением государственных (муниципальных) учреждений), иностранному государству, иностранному юридическому лицу на возвратной и возмездной основах.</a:t>
            </a:r>
          </a:p>
          <a:p>
            <a:pPr marL="0" indent="0" algn="just">
              <a:buNone/>
            </a:pPr>
            <a:r>
              <a:rPr lang="ru-RU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Бюджет программный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бюджет, сформированный на основе государственных (муниципальных) программ.</a:t>
            </a:r>
          </a:p>
          <a:p>
            <a:pPr marL="0" indent="0" algn="just">
              <a:buNone/>
            </a:pPr>
            <a:r>
              <a:rPr lang="ru-RU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Муниципальная программа 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система мероприятий и инструментов государственной политики, обеспечивающих в рамках реализации ключевых государственных функций достижение приоритетов и целей государственной политики в сфере социально-экономического развития и безопасности.</a:t>
            </a:r>
          </a:p>
          <a:p>
            <a:pPr marL="0" indent="0" algn="just">
              <a:buNone/>
            </a:pPr>
            <a:r>
              <a:rPr lang="ru-RU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Дефицит бюджета 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превышение расходов бюджета над его доходами.</a:t>
            </a:r>
          </a:p>
          <a:p>
            <a:pPr marL="0" indent="0" algn="just">
              <a:buNone/>
            </a:pPr>
            <a:r>
              <a:rPr lang="ru-RU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Дотации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межбюджетные трансферты, предоставляемые на безвозмездной и безвозвратной основе без установления направлений и (или) условий их использования.</a:t>
            </a:r>
          </a:p>
          <a:p>
            <a:pPr marL="0" indent="0" algn="just">
              <a:buNone/>
            </a:pPr>
            <a:r>
              <a:rPr lang="ru-RU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Доходы бюджета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</a:t>
            </a:r>
          </a:p>
          <a:p>
            <a:pPr marL="0" indent="0" algn="just">
              <a:buNone/>
            </a:pPr>
            <a:r>
              <a:rPr lang="ru-RU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Межбюджетные трансферты 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</a:p>
          <a:p>
            <a:pPr marL="0" indent="0" algn="just">
              <a:buNone/>
            </a:pPr>
            <a:r>
              <a:rPr lang="ru-RU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Расходы бюджета 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</a:p>
          <a:p>
            <a:pPr marL="0" indent="0" algn="just">
              <a:buNone/>
            </a:pPr>
            <a:r>
              <a:rPr lang="ru-RU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Субвенции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это целевые средства на обеспечение передаваемых полномочий.</a:t>
            </a:r>
          </a:p>
          <a:p>
            <a:pPr marL="0" indent="0" algn="just">
              <a:buNone/>
            </a:pPr>
            <a:r>
              <a:rPr lang="ru-RU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Субсидии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выплаты потребителям, предоставляемые за счет государственного или местного бюджета, а также выплаты специальных фондов для юридических и физических лиц, местных органов власти, других государств. В соответствии с Бюджетным кодексом Российской Федерации следует различать два вида субсидий: субсидия –межбюджетный трансферт, предоставляемый в целях </a:t>
            </a:r>
            <a:r>
              <a:rPr lang="ru-RU" sz="1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софинансирования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расходных обязательств нижестоящего бюджета; субсидия – денежные средства, предоставляемые из бюджетов и внебюджетных фондов юридическим лицам (не являющимся бюджетными учреждениями) и физическим лицам.</a:t>
            </a:r>
          </a:p>
          <a:p>
            <a:pPr marL="0" indent="0">
              <a:buNone/>
            </a:pP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16416" y="157977"/>
            <a:ext cx="657122" cy="365125"/>
          </a:xfrm>
        </p:spPr>
        <p:txBody>
          <a:bodyPr/>
          <a:lstStyle/>
          <a:p>
            <a:fld id="{9E7B3043-98E7-47DD-931B-7C1FD4DE8984}" type="slidenum">
              <a:rPr lang="ru-RU">
                <a:solidFill>
                  <a:schemeClr val="bg1"/>
                </a:solidFill>
              </a:rPr>
              <a:pPr/>
              <a:t>24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52120" y="1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Администраия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</a:p>
        </p:txBody>
      </p:sp>
    </p:spTree>
    <p:extLst>
      <p:ext uri="{BB962C8B-B14F-4D97-AF65-F5344CB8AC3E}">
        <p14:creationId xmlns:p14="http://schemas.microsoft.com/office/powerpoint/2010/main" val="258985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6347713" cy="107157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1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Администрация </a:t>
            </a:r>
            <a:r>
              <a:rPr lang="ru-RU" sz="18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Шумилинского</a:t>
            </a:r>
            <a:r>
              <a:rPr lang="ru-RU" sz="1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сельского поселения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85720" y="1785926"/>
            <a:ext cx="6500858" cy="40719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500" b="1" i="1" dirty="0" smtClean="0"/>
              <a:t>       Контактная </a:t>
            </a:r>
            <a:r>
              <a:rPr lang="ru-RU" sz="1500" b="1" i="1" dirty="0"/>
              <a:t>информация:</a:t>
            </a:r>
            <a:r>
              <a:rPr lang="ru-RU" sz="1500" dirty="0"/>
              <a:t> </a:t>
            </a:r>
          </a:p>
          <a:p>
            <a:r>
              <a:rPr lang="ru-RU" sz="1500" b="1" i="1" dirty="0" smtClean="0"/>
              <a:t>Телефон  </a:t>
            </a:r>
            <a:r>
              <a:rPr lang="ru-RU" sz="1500" dirty="0" smtClean="0"/>
              <a:t>8(86364)35-1-61  </a:t>
            </a:r>
            <a:endParaRPr lang="ru-RU" sz="1500" dirty="0"/>
          </a:p>
          <a:p>
            <a:r>
              <a:rPr lang="ru-RU" sz="1500" b="1" i="1" dirty="0"/>
              <a:t>Почтовый адрес:</a:t>
            </a:r>
            <a:r>
              <a:rPr lang="ru-RU" sz="1500" dirty="0"/>
              <a:t> </a:t>
            </a:r>
            <a:br>
              <a:rPr lang="ru-RU" sz="1500" dirty="0"/>
            </a:br>
            <a:r>
              <a:rPr lang="ru-RU" sz="1500" dirty="0" smtClean="0"/>
              <a:t>346182, </a:t>
            </a:r>
            <a:r>
              <a:rPr lang="ru-RU" sz="1500" dirty="0"/>
              <a:t>РОССИЯ, Ростовская область, </a:t>
            </a:r>
            <a:r>
              <a:rPr lang="ru-RU" sz="1500" dirty="0" err="1" smtClean="0"/>
              <a:t>Верхнедонской</a:t>
            </a:r>
            <a:r>
              <a:rPr lang="ru-RU" sz="1500" dirty="0" smtClean="0"/>
              <a:t> район,  станица Шумилинская,</a:t>
            </a:r>
            <a:r>
              <a:rPr lang="ru-RU" sz="1500" dirty="0"/>
              <a:t> </a:t>
            </a:r>
            <a:r>
              <a:rPr lang="ru-RU" sz="1500" dirty="0" smtClean="0"/>
              <a:t>ул</a:t>
            </a:r>
            <a:r>
              <a:rPr lang="ru-RU" sz="1500" dirty="0"/>
              <a:t>. </a:t>
            </a:r>
            <a:r>
              <a:rPr lang="ru-RU" sz="1500" dirty="0" smtClean="0"/>
              <a:t>Советская, 10</a:t>
            </a:r>
            <a:endParaRPr lang="ru-RU" sz="1500" dirty="0"/>
          </a:p>
          <a:p>
            <a:r>
              <a:rPr lang="ru-RU" sz="1500" b="1" i="1" dirty="0"/>
              <a:t>Электронный адрес официального сайта:</a:t>
            </a:r>
            <a:r>
              <a:rPr lang="ru-RU" sz="1500" dirty="0"/>
              <a:t> </a:t>
            </a:r>
            <a:br>
              <a:rPr lang="ru-RU" sz="1500" dirty="0"/>
            </a:br>
            <a:r>
              <a:rPr lang="ru-RU" sz="1500" dirty="0" err="1">
                <a:solidFill>
                  <a:schemeClr val="accent1"/>
                </a:solidFill>
                <a:hlinkClick r:id="rId2"/>
              </a:rPr>
              <a:t>www</a:t>
            </a:r>
            <a:r>
              <a:rPr lang="ru-RU" sz="1500" dirty="0" smtClean="0">
                <a:solidFill>
                  <a:schemeClr val="accent1"/>
                </a:solidFill>
                <a:hlinkClick r:id="rId2"/>
              </a:rPr>
              <a:t>.</a:t>
            </a:r>
            <a:r>
              <a:rPr lang="en-US" sz="1500" dirty="0">
                <a:solidFill>
                  <a:schemeClr val="accent1"/>
                </a:solidFill>
              </a:rPr>
              <a:t> </a:t>
            </a:r>
            <a:r>
              <a:rPr lang="en-US" sz="1500" dirty="0" smtClean="0">
                <a:solidFill>
                  <a:schemeClr val="accent1"/>
                </a:solidFill>
              </a:rPr>
              <a:t>shymilinskoe.ru</a:t>
            </a:r>
          </a:p>
          <a:p>
            <a:r>
              <a:rPr lang="ru-RU" sz="1500" b="1" i="1" dirty="0" smtClean="0"/>
              <a:t>Адрес </a:t>
            </a:r>
            <a:r>
              <a:rPr lang="ru-RU" sz="1500" b="1" i="1" dirty="0"/>
              <a:t>электронной почты: </a:t>
            </a:r>
            <a:r>
              <a:rPr lang="ru-RU" sz="1500" dirty="0"/>
              <a:t/>
            </a:r>
            <a:br>
              <a:rPr lang="ru-RU" sz="1500" dirty="0"/>
            </a:br>
            <a:r>
              <a:rPr lang="en-US" sz="1500" dirty="0" smtClean="0">
                <a:solidFill>
                  <a:schemeClr val="tx2"/>
                </a:solidFill>
              </a:rPr>
              <a:t>sp06067</a:t>
            </a:r>
            <a:r>
              <a:rPr lang="ru-RU" sz="1500" dirty="0" smtClean="0">
                <a:solidFill>
                  <a:schemeClr val="tx2"/>
                </a:solidFill>
                <a:hlinkClick r:id="rId3"/>
              </a:rPr>
              <a:t>@donpac.ru</a:t>
            </a:r>
            <a:endParaRPr lang="ru-RU" sz="1500" dirty="0">
              <a:solidFill>
                <a:schemeClr val="tx2"/>
              </a:solidFill>
            </a:endParaRPr>
          </a:p>
          <a:p>
            <a:r>
              <a:rPr lang="ru-RU" sz="1500" b="1" i="1" dirty="0"/>
              <a:t>Номер факса для приёма обращений граждан</a:t>
            </a:r>
            <a:r>
              <a:rPr lang="ru-RU" sz="1500" b="1" i="1" dirty="0" smtClean="0"/>
              <a:t>:</a:t>
            </a:r>
          </a:p>
          <a:p>
            <a:pPr>
              <a:buNone/>
            </a:pPr>
            <a:r>
              <a:rPr lang="ru-RU" sz="1500" b="1" i="1" dirty="0" smtClean="0"/>
              <a:t>    </a:t>
            </a:r>
            <a:r>
              <a:rPr lang="ru-RU" sz="1500" dirty="0"/>
              <a:t> </a:t>
            </a:r>
            <a:r>
              <a:rPr lang="ru-RU" sz="1500" dirty="0" smtClean="0"/>
              <a:t> 8(86364)3-</a:t>
            </a:r>
            <a:r>
              <a:rPr lang="en-US" sz="1500" dirty="0" smtClean="0"/>
              <a:t>51</a:t>
            </a:r>
            <a:r>
              <a:rPr lang="ru-RU" sz="1500" dirty="0" smtClean="0"/>
              <a:t>-</a:t>
            </a:r>
            <a:r>
              <a:rPr lang="en-US" sz="1500" dirty="0" smtClean="0"/>
              <a:t>61</a:t>
            </a:r>
            <a:endParaRPr lang="ru-RU" sz="1500" dirty="0"/>
          </a:p>
          <a:p>
            <a:endParaRPr lang="ru-RU" sz="15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24328" y="228736"/>
            <a:ext cx="1412738" cy="365125"/>
          </a:xfrm>
        </p:spPr>
        <p:txBody>
          <a:bodyPr/>
          <a:lstStyle/>
          <a:p>
            <a:fld id="{9E7B3043-98E7-47DD-931B-7C1FD4DE8984}" type="slidenum">
              <a:rPr lang="ru-RU" b="1" i="1" smtClean="0">
                <a:solidFill>
                  <a:schemeClr val="bg1"/>
                </a:solidFill>
              </a:rPr>
              <a:pPr/>
              <a:t>25</a:t>
            </a:fld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2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488462"/>
            <a:ext cx="1944216" cy="169179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02704" y="1128136"/>
            <a:ext cx="8229600" cy="72008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Данные по бюджету </a:t>
            </a:r>
            <a:r>
              <a:rPr lang="ru-RU" sz="25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Верхнедонского района</a:t>
            </a:r>
            <a:b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500" dirty="0" smtClean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4898" name="Group 8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793454"/>
              </p:ext>
            </p:extLst>
          </p:nvPr>
        </p:nvGraphicFramePr>
        <p:xfrm>
          <a:off x="459156" y="2320416"/>
          <a:ext cx="8280920" cy="4081334"/>
        </p:xfrm>
        <a:graphic>
          <a:graphicData uri="http://schemas.openxmlformats.org/drawingml/2006/table">
            <a:tbl>
              <a:tblPr/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Доходы,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13023,9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15243,9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16215,2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46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7851,8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9958,1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8784,0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5172,1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5285,8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7431,2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Расходы,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14562,1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13624,3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15769,3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-1538,2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1619,6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445,9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178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VI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Источники финансирования дефицита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1538,2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-1619,6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-445,9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6876256" y="1844824"/>
            <a:ext cx="201622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</a:t>
            </a:r>
            <a:r>
              <a:rPr lang="ru-RU" sz="1600" dirty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рублей</a:t>
            </a: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) факт</a:t>
            </a:r>
            <a:endParaRPr lang="ru-RU" sz="1600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Верхнедонского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4413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23528" y="836712"/>
            <a:ext cx="179391" cy="1440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012160" y="2272"/>
            <a:ext cx="2924576" cy="365760"/>
          </a:xfr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1026" name="Picture 2" descr="C:\Documents and Settings\Tatyana\Мои документы\Downloads\slide_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640960" cy="588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24128" y="44625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1000" dirty="0"/>
          </a:p>
        </p:txBody>
      </p:sp>
      <p:pic>
        <p:nvPicPr>
          <p:cNvPr id="1029" name="Picture 5" descr="C:\Documents and Settings\Tatyana\Мои документы\Downloads\slide_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65801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319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5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доходов </a:t>
            </a:r>
            <a: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5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Верхнедонского района</a:t>
            </a:r>
            <a:endParaRPr lang="ru-RU" sz="2500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17000668"/>
              </p:ext>
            </p:extLst>
          </p:nvPr>
        </p:nvGraphicFramePr>
        <p:xfrm>
          <a:off x="0" y="2204864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430478" y="2170216"/>
            <a:ext cx="15478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41706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9971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836712"/>
            <a:ext cx="8280920" cy="101150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</a:rPr>
              <a:t>Налоговые доходы</a:t>
            </a:r>
            <a:endParaRPr lang="ru-RU" sz="2500" dirty="0" smtClean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Верхнедонского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9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9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Шумилинского</a:t>
            </a:r>
            <a:r>
              <a:rPr lang="ru-RU" sz="19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состоят из следующих поступлений:</a:t>
            </a:r>
          </a:p>
          <a:p>
            <a:r>
              <a:rPr lang="ru-RU" sz="19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</a:p>
          <a:p>
            <a:r>
              <a:rPr lang="ru-RU" sz="19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</a:t>
            </a:r>
            <a:r>
              <a:rPr lang="ru-RU" sz="19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совокупный доход </a:t>
            </a:r>
            <a:r>
              <a:rPr lang="ru-RU" sz="19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(единый </a:t>
            </a:r>
            <a:r>
              <a:rPr lang="ru-RU" sz="19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сельскохозяйственный налог) </a:t>
            </a:r>
          </a:p>
          <a:p>
            <a:r>
              <a:rPr lang="ru-RU" sz="19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имущество (налог на имущество физических лиц, земельный налог)</a:t>
            </a:r>
          </a:p>
          <a:p>
            <a:r>
              <a:rPr lang="ru-RU" sz="19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 за совершение нотариальных действий</a:t>
            </a:r>
            <a:endParaRPr lang="ru-RU" sz="1900" dirty="0">
              <a:solidFill>
                <a:srgbClr val="00B0F0"/>
              </a:solidFill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Documents and Settings\Tatyana\Мои документы\Downloads\post_dox_185x185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37348"/>
            <a:ext cx="259228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Tatyana\Мои документы\Downloads\Povyishenie-nalogov-v-2017-godu-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114156"/>
            <a:ext cx="2016224" cy="155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Tatyana\Мои документы\Downloads\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114156"/>
            <a:ext cx="3600400" cy="17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6442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Заголовок 1"/>
          <p:cNvSpPr>
            <a:spLocks noGrp="1"/>
          </p:cNvSpPr>
          <p:nvPr>
            <p:ph type="title"/>
          </p:nvPr>
        </p:nvSpPr>
        <p:spPr>
          <a:xfrm>
            <a:off x="571500" y="500063"/>
            <a:ext cx="8229600" cy="714375"/>
          </a:xfrm>
        </p:spPr>
        <p:txBody>
          <a:bodyPr/>
          <a:lstStyle/>
          <a:p>
            <a:r>
              <a:rPr lang="ru-RU" sz="1800" dirty="0" smtClean="0"/>
              <a:t>Поступление налоговых доходов в бюджет сельского поселения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92AE5-FE6C-4B57-A16E-D50F969B1523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299812"/>
              </p:ext>
            </p:extLst>
          </p:nvPr>
        </p:nvGraphicFramePr>
        <p:xfrm>
          <a:off x="107504" y="1268762"/>
          <a:ext cx="8464997" cy="435707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459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8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2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366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План,</a:t>
                      </a:r>
                    </a:p>
                    <a:p>
                      <a:pPr algn="ctr"/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Факт,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  исполнения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05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675,6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765,6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113,3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9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НДФЛ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675,6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765,6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113,3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48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2336,6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2337,6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9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ЕСХН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2336,6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2337,6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100,04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28,2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609"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5243,2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5187,3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62,5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957">
                <a:tc>
                  <a:txBody>
                    <a:bodyPr/>
                    <a:lstStyle/>
                    <a:p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- налог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 имущество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82,2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82,7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100,7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447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земельный налог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5161,0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5104,6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61,6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056"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3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 за совершение нотариальных действий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4352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8256,5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8291,6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724128" y="0"/>
            <a:ext cx="28483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</a:p>
        </p:txBody>
      </p:sp>
    </p:spTree>
    <p:extLst>
      <p:ext uri="{BB962C8B-B14F-4D97-AF65-F5344CB8AC3E}">
        <p14:creationId xmlns:p14="http://schemas.microsoft.com/office/powerpoint/2010/main" val="1437862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836712"/>
            <a:ext cx="8280920" cy="101150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Неналоговые </a:t>
            </a:r>
            <a:r>
              <a:rPr lang="ru-RU" sz="2800" dirty="0">
                <a:solidFill>
                  <a:srgbClr val="002060"/>
                </a:solidFill>
              </a:rPr>
              <a:t>доходы</a:t>
            </a:r>
            <a:endParaRPr lang="ru-RU" sz="2500" dirty="0" smtClean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Верхнедонского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бюджета </a:t>
            </a:r>
            <a:r>
              <a:rPr lang="ru-RU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Шумилинского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состоят из следующих поступлений:</a:t>
            </a:r>
          </a:p>
          <a:p>
            <a: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 (арендная плата от сдачи имущества в аренду) </a:t>
            </a:r>
          </a:p>
          <a:p>
            <a: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 продажи материальных и нематериальных активов (доходы от продажи земельных </a:t>
            </a:r>
            <a: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 и имущества, находящегося в муниципальной собственности</a:t>
            </a:r>
            <a:endParaRPr lang="ru-RU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санкции и возмещение ущерба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Documents and Settings\Tatyana\Мои документы\Downloads\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59224"/>
            <a:ext cx="3456384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Tatyana\Мои документы\Downloads\i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79912"/>
            <a:ext cx="5184576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7368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Заголовок 1"/>
          <p:cNvSpPr>
            <a:spLocks noGrp="1"/>
          </p:cNvSpPr>
          <p:nvPr>
            <p:ph type="title"/>
          </p:nvPr>
        </p:nvSpPr>
        <p:spPr>
          <a:xfrm>
            <a:off x="642938" y="571500"/>
            <a:ext cx="8229600" cy="785813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неналоговых доходов</a:t>
            </a:r>
            <a:endParaRPr lang="ru-RU" sz="20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23D31-2844-49AB-9DED-5C1760DCA915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204635"/>
              </p:ext>
            </p:extLst>
          </p:nvPr>
        </p:nvGraphicFramePr>
        <p:xfrm>
          <a:off x="364398" y="1268760"/>
          <a:ext cx="8508140" cy="390625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255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3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519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991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сдачи в аренду имущества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находящегося в муниципальной собственности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146,9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165,8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112,8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33,7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2746002"/>
                  </a:ext>
                </a:extLst>
              </a:tr>
              <a:tr h="72583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от оказания платных услуг (работ) компенсации затрат государства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315,2</a:t>
                      </a:r>
                      <a:endParaRPr lang="ru-RU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315,1</a:t>
                      </a:r>
                      <a:endParaRPr lang="ru-RU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335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383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Штрафы, санкции,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возмещение ущерба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11,3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101,8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877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462,1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492,4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106,6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508104" y="0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1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</a:p>
        </p:txBody>
      </p:sp>
    </p:spTree>
    <p:extLst>
      <p:ext uri="{BB962C8B-B14F-4D97-AF65-F5344CB8AC3E}">
        <p14:creationId xmlns:p14="http://schemas.microsoft.com/office/powerpoint/2010/main" val="131851442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2763</TotalTime>
  <Words>1666</Words>
  <Application>Microsoft Office PowerPoint</Application>
  <PresentationFormat>Экран (4:3)</PresentationFormat>
  <Paragraphs>404</Paragraphs>
  <Slides>25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25</vt:i4>
      </vt:variant>
    </vt:vector>
  </HeadingPairs>
  <TitlesOfParts>
    <vt:vector size="43" baseType="lpstr">
      <vt:lpstr>Arial</vt:lpstr>
      <vt:lpstr>Arial Cyr</vt:lpstr>
      <vt:lpstr>Calibri</vt:lpstr>
      <vt:lpstr>Georgia</vt:lpstr>
      <vt:lpstr>Times New Roman</vt:lpstr>
      <vt:lpstr>Trebuchet MS</vt:lpstr>
      <vt:lpstr>Wingdings</vt:lpstr>
      <vt:lpstr>Wingdings 2</vt:lpstr>
      <vt:lpstr>Тема Office</vt:lpstr>
      <vt:lpstr>1_Городская</vt:lpstr>
      <vt:lpstr>3_Городская</vt:lpstr>
      <vt:lpstr>4_Городская</vt:lpstr>
      <vt:lpstr>5_Городская</vt:lpstr>
      <vt:lpstr>9_Городская</vt:lpstr>
      <vt:lpstr>11_Городская</vt:lpstr>
      <vt:lpstr>12_Городская</vt:lpstr>
      <vt:lpstr>13_Городская</vt:lpstr>
      <vt:lpstr>Воздушный поток</vt:lpstr>
      <vt:lpstr>Администрация Шумилинского сельского поселения Верхнедонского района   </vt:lpstr>
      <vt:lpstr>Уважаемые жители Шумилинского сельского поселения! </vt:lpstr>
      <vt:lpstr>Данные по бюджету Шумилинского сельского поселения Верхнедонского района </vt:lpstr>
      <vt:lpstr> </vt:lpstr>
      <vt:lpstr>Динамика доходов бюджета Шумилинского сельского поселения Верхнедонского района</vt:lpstr>
      <vt:lpstr>Налоговые доходы</vt:lpstr>
      <vt:lpstr>Поступление налоговых доходов в бюджет сельского поселения</vt:lpstr>
      <vt:lpstr>Неналоговые доходы</vt:lpstr>
      <vt:lpstr>Поступление неналоговых доходов</vt:lpstr>
      <vt:lpstr>Структура налоговых и неналоговых доходов бюджета Шумилинского сельского поселения Верхнедонского района в 2017 году</vt:lpstr>
      <vt:lpstr>Презентация PowerPoint</vt:lpstr>
      <vt:lpstr>Безвозмездные поступления</vt:lpstr>
      <vt:lpstr>                 Доходы от безвозмездных  поступлений</vt:lpstr>
      <vt:lpstr>Безвозмездные поступления из областного бюджета</vt:lpstr>
      <vt:lpstr>Динамика расходов бюджета Шумилинского сельского поселения Верхнедонского района  в 2015-2017 годах</vt:lpstr>
      <vt:lpstr>Расходы бюджета Шумилинского сельского поселения Верхнедонского района на реализацию муниципальных программ</vt:lpstr>
      <vt:lpstr>Расходы бюджета Шумилинского сельского поселения Верхнедонского района в 2017 году</vt:lpstr>
      <vt:lpstr>Исполнение части бюджета  в рамках муниципальных программ</vt:lpstr>
      <vt:lpstr>Расходы бюджета Шумилинского сельского поселения  Верхнедонского района  на дорожное хозяйство   </vt:lpstr>
      <vt:lpstr>Расходы бюджета Шумилинского сельского поселения Верхнедонского района на жилищно-коммунальное хозяйство</vt:lpstr>
      <vt:lpstr>Динамика расходов бюджета  Шумилинского сельского поселения  Верхнедонского района  на культуру</vt:lpstr>
      <vt:lpstr>Муниципальный долг  Шумилинского сельского поселения </vt:lpstr>
      <vt:lpstr>ИСТОЧНИКИ  ФИНАНСИРОВАНИЯ ДЕФИЦИТА БЮДЖЕТА</vt:lpstr>
      <vt:lpstr>Основные термины и понятия</vt:lpstr>
      <vt:lpstr> Администрация Шумилинского сельского поселения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User</cp:lastModifiedBy>
  <cp:revision>357</cp:revision>
  <cp:lastPrinted>2017-05-31T06:49:30Z</cp:lastPrinted>
  <dcterms:created xsi:type="dcterms:W3CDTF">2013-05-13T09:45:35Z</dcterms:created>
  <dcterms:modified xsi:type="dcterms:W3CDTF">2018-04-27T18:49:52Z</dcterms:modified>
</cp:coreProperties>
</file>