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9" r:id="rId3"/>
    <p:sldMasterId id="2147483712" r:id="rId4"/>
    <p:sldMasterId id="2147483725" r:id="rId5"/>
    <p:sldMasterId id="2147483777" r:id="rId6"/>
    <p:sldMasterId id="2147483803" r:id="rId7"/>
    <p:sldMasterId id="2147483816" r:id="rId8"/>
    <p:sldMasterId id="2147483829" r:id="rId9"/>
    <p:sldMasterId id="2147483879" r:id="rId10"/>
  </p:sldMasterIdLst>
  <p:notesMasterIdLst>
    <p:notesMasterId r:id="rId36"/>
  </p:notesMasterIdLst>
  <p:sldIdLst>
    <p:sldId id="280" r:id="rId11"/>
    <p:sldId id="257" r:id="rId12"/>
    <p:sldId id="293" r:id="rId13"/>
    <p:sldId id="296" r:id="rId14"/>
    <p:sldId id="299" r:id="rId15"/>
    <p:sldId id="291" r:id="rId16"/>
    <p:sldId id="294" r:id="rId17"/>
    <p:sldId id="295" r:id="rId18"/>
    <p:sldId id="298" r:id="rId19"/>
    <p:sldId id="300" r:id="rId20"/>
    <p:sldId id="259" r:id="rId21"/>
    <p:sldId id="301" r:id="rId22"/>
    <p:sldId id="305" r:id="rId23"/>
    <p:sldId id="260" r:id="rId24"/>
    <p:sldId id="270" r:id="rId25"/>
    <p:sldId id="273" r:id="rId26"/>
    <p:sldId id="274" r:id="rId27"/>
    <p:sldId id="306" r:id="rId28"/>
    <p:sldId id="272" r:id="rId29"/>
    <p:sldId id="288" r:id="rId30"/>
    <p:sldId id="261" r:id="rId31"/>
    <p:sldId id="312" r:id="rId32"/>
    <p:sldId id="308" r:id="rId33"/>
    <p:sldId id="310" r:id="rId34"/>
    <p:sldId id="311" r:id="rId3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7037141137294742"/>
          <c:y val="0.10666397887360363"/>
          <c:w val="0.73277275467416236"/>
          <c:h val="0.6779984509371879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14194.9</c:v>
                </c:pt>
                <c:pt idx="1">
                  <c:v>13023.9</c:v>
                </c:pt>
                <c:pt idx="2">
                  <c:v>15243.9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6-454E-B9C0-6832DA48BFA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Sheet1!$B$1:$E$1</c:f>
              <c:strCache>
                <c:ptCount val="3"/>
                <c:pt idx="0">
                  <c:v>2014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166-454E-B9C0-6832DA48B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574592"/>
        <c:axId val="42576128"/>
        <c:axId val="0"/>
      </c:bar3DChart>
      <c:catAx>
        <c:axId val="425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6128"/>
        <c:crosses val="autoZero"/>
        <c:auto val="1"/>
        <c:lblAlgn val="ctr"/>
        <c:lblOffset val="100"/>
        <c:noMultiLvlLbl val="0"/>
      </c:catAx>
      <c:valAx>
        <c:axId val="425761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459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1690309628893961"/>
          <c:y val="0.8691935933099818"/>
          <c:w val="0.783096903711062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endParaRPr lang="ru-RU" sz="1000" dirty="0"/>
          </a:p>
        </c:rich>
      </c:tx>
      <c:layout>
        <c:manualLayout>
          <c:xMode val="edge"/>
          <c:yMode val="edge"/>
          <c:x val="0.76457557169994639"/>
          <c:y val="2.882862577957571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02958579881685E-2"/>
          <c:y val="0.30353817504655534"/>
          <c:w val="0.52899408284023652"/>
          <c:h val="0.519553072625698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9958.1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BC5-4435-85B1-B46606F5DB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BC5-4435-85B1-B46606F5DB6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BC5-4435-85B1-B46606F5DB6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4BC5-4435-85B1-B46606F5DB6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4BC5-4435-85B1-B46606F5DB6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A-4BC5-4435-85B1-B46606F5DB69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BC5-4435-85B1-B46606F5DB69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4BC5-4435-85B1-B46606F5DB6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1193,6 т.р. -12%</c:v>
                </c:pt>
                <c:pt idx="1">
                  <c:v>акцизы   2081,1т.р-20.9%</c:v>
                </c:pt>
                <c:pt idx="2">
                  <c:v>налоги на совокупный доход- 1372,5 т.р.- 13.8%</c:v>
                </c:pt>
                <c:pt idx="3">
                  <c:v>налог на имущество физлиц- 62,4 т.р. -0,6% </c:v>
                </c:pt>
                <c:pt idx="4">
                  <c:v>земельный налог -4780,1т.р.-48%</c:v>
                </c:pt>
                <c:pt idx="5">
                  <c:v>государственная пошлина-33,0т.р.-0,3 %</c:v>
                </c:pt>
                <c:pt idx="6">
                  <c:v>доходы от использования имущества-67,5 т.р.-0,7%</c:v>
                </c:pt>
                <c:pt idx="7">
                  <c:v>штрафы,санкции возмещение ущерба- 1,8 т.р.-0,02%</c:v>
                </c:pt>
                <c:pt idx="8">
                  <c:v>доходы от оказания платных услуг-16,2 т.р.-0,2%</c:v>
                </c:pt>
                <c:pt idx="9">
                  <c:v>доходы от продажи имущества-349,9 т.р.-3,5%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1193.5999999999999</c:v>
                </c:pt>
                <c:pt idx="1">
                  <c:v>2081.1</c:v>
                </c:pt>
                <c:pt idx="2">
                  <c:v>1372.5</c:v>
                </c:pt>
                <c:pt idx="3">
                  <c:v>62.4</c:v>
                </c:pt>
                <c:pt idx="4">
                  <c:v>4780.1000000000004</c:v>
                </c:pt>
                <c:pt idx="5" formatCode="0.0">
                  <c:v>33</c:v>
                </c:pt>
                <c:pt idx="6">
                  <c:v>67.5</c:v>
                </c:pt>
                <c:pt idx="7">
                  <c:v>1.8</c:v>
                </c:pt>
                <c:pt idx="8">
                  <c:v>16.2</c:v>
                </c:pt>
                <c:pt idx="9">
                  <c:v>349.9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BC5-4435-85B1-B46606F5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1693061295514862"/>
          <c:y val="4.2572660068867536E-5"/>
          <c:w val="0.38306938704485138"/>
          <c:h val="0.9583162239441441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65658904379441"/>
          <c:y val="0.34182824803149608"/>
          <c:w val="0.69764914075840323"/>
          <c:h val="0.477067667322834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Шумилинского сельского поселения Верхнедонского района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</c:v>
                </c:pt>
                <c:pt idx="1">
                  <c:v>Факт 2015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966.7</c:v>
                </c:pt>
                <c:pt idx="1">
                  <c:v>1105.3</c:v>
                </c:pt>
                <c:pt idx="2">
                  <c:v>1193.5999999999999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5-4894-9577-7914EFA1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5772928"/>
        <c:axId val="105774464"/>
        <c:axId val="0"/>
      </c:bar3DChart>
      <c:catAx>
        <c:axId val="105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774464"/>
        <c:crosses val="autoZero"/>
        <c:auto val="1"/>
        <c:lblAlgn val="ctr"/>
        <c:lblOffset val="100"/>
        <c:noMultiLvlLbl val="0"/>
      </c:catAx>
      <c:valAx>
        <c:axId val="1057744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57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3645.4</c:v>
                </c:pt>
                <c:pt idx="1">
                  <c:v>5172.1000000000004</c:v>
                </c:pt>
                <c:pt idx="2">
                  <c:v>5285.8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C-4A42-897C-98DC11A75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06690816"/>
        <c:axId val="117837824"/>
        <c:axId val="0"/>
      </c:bar3DChart>
      <c:catAx>
        <c:axId val="10669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17837824"/>
        <c:crosses val="autoZero"/>
        <c:auto val="1"/>
        <c:lblAlgn val="ctr"/>
        <c:lblOffset val="100"/>
        <c:noMultiLvlLbl val="0"/>
      </c:catAx>
      <c:valAx>
        <c:axId val="1178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669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3.914080056881386E-2"/>
          <c:w val="0.94860181539808852"/>
          <c:h val="0.8725392915994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BB9-4A26-9527-130D353BDD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BB9-4A26-9527-130D353BDDA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B9-4A26-9527-130D353BDDA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B9-4A26-9527-130D353BDDA8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B9-4A26-9527-130D353BDD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14865.6</c:v>
                </c:pt>
                <c:pt idx="1">
                  <c:v>14562.1</c:v>
                </c:pt>
                <c:pt idx="2">
                  <c:v>13624.3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9-4A26-9527-130D353BD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90432"/>
        <c:axId val="117892224"/>
        <c:axId val="0"/>
      </c:bar3DChart>
      <c:catAx>
        <c:axId val="1178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2224"/>
        <c:crosses val="autoZero"/>
        <c:auto val="1"/>
        <c:lblAlgn val="ctr"/>
        <c:lblOffset val="100"/>
        <c:noMultiLvlLbl val="0"/>
      </c:catAx>
      <c:valAx>
        <c:axId val="11789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3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1"/>
            </a:solidFill>
            <a:ln w="2399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1-8E2D-41B4-BB96-4E94FEABDE89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3-8E2D-41B4-BB96-4E94FEABDE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5-8E2D-41B4-BB96-4E94FEABD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3"/>
                <c:pt idx="0">
                  <c:v>9302.5</c:v>
                </c:pt>
                <c:pt idx="1">
                  <c:v>8865.6</c:v>
                </c:pt>
                <c:pt idx="2">
                  <c:v>8425.9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D-41B4-BB96-4E94FEAB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51616"/>
        <c:axId val="105955328"/>
        <c:axId val="0"/>
      </c:bar3DChart>
      <c:catAx>
        <c:axId val="1059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9553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1616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752624671916E-2"/>
          <c:y val="7.9691017743079684E-2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1-4687-896F-51DEEFCC2263}"/>
              </c:ext>
            </c:extLst>
          </c:dPt>
          <c:dPt>
            <c:idx val="1"/>
            <c:bubble3D val="0"/>
            <c:explosion val="36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1-4687-896F-51DEEFCC226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1-4687-896F-51DEEFCC2263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F1-4687-896F-51DEEFCC226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F1-4687-896F-51DEEFCC2263}"/>
              </c:ext>
            </c:extLst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F1-4687-896F-51DEEFCC226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F1-4687-896F-51DEEFCC2263}"/>
              </c:ext>
            </c:extLst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F1-4687-896F-51DEEFCC226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F1-4687-896F-51DEEFCC226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F1-4687-896F-51DEEFCC226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FF1-4687-896F-51DEEFCC226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FF1-4687-896F-51DEEFCC2263}"/>
              </c:ext>
            </c:extLst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FF1-4687-896F-51DEEFCC2263}"/>
              </c:ext>
            </c:extLst>
          </c:dPt>
          <c:dLbls>
            <c:dLbl>
              <c:idx val="4"/>
              <c:layout>
                <c:manualLayout>
                  <c:x val="5.8677657480314963E-2"/>
                  <c:y val="4.8496138173179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FF1-4687-896F-51DEEFCC2263}"/>
                </c:ext>
              </c:extLst>
            </c:dLbl>
            <c:numFmt formatCode="0.0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Sheet1!$C$1:$K$1</c:f>
              <c:strCache>
                <c:ptCount val="8"/>
                <c:pt idx="0">
                  <c:v>Соцполитика - 109.1 тыс.руб. - 0.8%</c:v>
                </c:pt>
                <c:pt idx="1">
                  <c:v>Культура, кинематография - 4493.2 тыс.руб. - 36.6%</c:v>
                </c:pt>
                <c:pt idx="2">
                  <c:v>Нацэкономика -  2198.7тыс.руб. - 16.13%</c:v>
                </c:pt>
                <c:pt idx="3">
                  <c:v>ЖКХ -1192.7 тыс.руб. - 8.8%</c:v>
                </c:pt>
                <c:pt idx="4">
                  <c:v>Общегос-ые вопросы - 4768.6 тыс.руб. - 35%</c:v>
                </c:pt>
                <c:pt idx="5">
                  <c:v>Нацбезопасность, правоохранит. деятельность - 180.6 тыс.руб. - 1,3%</c:v>
                </c:pt>
                <c:pt idx="6">
                  <c:v>Физическая культура и спорт - 5.0 тыс.руб. - 0.04%</c:v>
                </c:pt>
                <c:pt idx="7">
                  <c:v>Национальная оборона  - 174.8 тыс.руб. - 1.32%</c:v>
                </c:pt>
              </c:strCache>
            </c:strRef>
          </c:cat>
          <c:val>
            <c:numRef>
              <c:f>Sheet1!$C$2:$K$2</c:f>
              <c:numCache>
                <c:formatCode>#,##0.00</c:formatCode>
                <c:ptCount val="8"/>
                <c:pt idx="0" formatCode="General">
                  <c:v>109.1</c:v>
                </c:pt>
                <c:pt idx="1">
                  <c:v>4993.2</c:v>
                </c:pt>
                <c:pt idx="2">
                  <c:v>2198.6999999999998</c:v>
                </c:pt>
                <c:pt idx="3">
                  <c:v>1192.7</c:v>
                </c:pt>
                <c:pt idx="4">
                  <c:v>4768.6000000000004</c:v>
                </c:pt>
                <c:pt idx="5" formatCode="General">
                  <c:v>180.6</c:v>
                </c:pt>
                <c:pt idx="6" formatCode="General">
                  <c:v>5</c:v>
                </c:pt>
                <c:pt idx="7" formatCode="General">
                  <c:v>174.8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F1-4687-896F-51DEEFCC2263}"/>
            </c:ext>
          </c:extLst>
        </c:ser>
        <c:ser>
          <c:idx val="2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B-5FF1-4687-896F-51DEEFCC2263}"/>
            </c:ext>
          </c:extLst>
        </c:ser>
        <c:ser>
          <c:idx val="3"/>
          <c:order val="2"/>
          <c:tx>
            <c:strRef>
              <c:f>Sheet1!$B$1:$B$2</c:f>
              <c:strCache>
                <c:ptCount val="1"/>
                <c:pt idx="0">
                  <c:v>Обслуживание государственного и муниципального долга- 1.6 тыс.руб. - 0,01% 0.1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C-5FF1-4687-896F-51DEEFCC22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tr"/>
      <c:layout>
        <c:manualLayout>
          <c:xMode val="edge"/>
          <c:yMode val="edge"/>
          <c:x val="0.65416666666666667"/>
          <c:y val="2.7516768708017291E-2"/>
          <c:w val="0.33750000000000002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59E-2"/>
          <c:y val="3.7463027457496918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86998063017261E-2"/>
                  <c:y val="-0.2404999171312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2F-40C0-8D1C-E7F88F9C7E7D}"/>
                </c:ext>
              </c:extLst>
            </c:dLbl>
            <c:dLbl>
              <c:idx val="1"/>
              <c:layout>
                <c:manualLayout>
                  <c:x val="2.6773595204397586E-2"/>
                  <c:y val="-0.2667788733856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F-40C0-8D1C-E7F88F9C7E7D}"/>
                </c:ext>
              </c:extLst>
            </c:dLbl>
            <c:dLbl>
              <c:idx val="2"/>
              <c:layout>
                <c:manualLayout>
                  <c:x val="3.2642357370920291E-2"/>
                  <c:y val="-0.3848276876339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2F-40C0-8D1C-E7F88F9C7E7D}"/>
                </c:ext>
              </c:extLst>
            </c:dLbl>
            <c:dLbl>
              <c:idx val="3"/>
              <c:layout>
                <c:manualLayout>
                  <c:x val="3.2627866227424127E-2"/>
                  <c:y val="-0.42284896395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F-40C0-8D1C-E7F88F9C7E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4867.1000000000004</c:v>
                </c:pt>
                <c:pt idx="1">
                  <c:v>4610.6000000000004</c:v>
                </c:pt>
                <c:pt idx="2">
                  <c:v>4610.6000000000004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F-40C0-8D1C-E7F88F9C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47488"/>
        <c:axId val="129521536"/>
        <c:axId val="0"/>
      </c:bar3DChart>
      <c:catAx>
        <c:axId val="1164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521536"/>
        <c:crosses val="autoZero"/>
        <c:auto val="1"/>
        <c:lblAlgn val="ctr"/>
        <c:lblOffset val="100"/>
        <c:noMultiLvlLbl val="0"/>
      </c:catAx>
      <c:valAx>
        <c:axId val="12952153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4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0.09442</cdr:x>
      <cdr:y>0.86517</cdr:y>
    </cdr:from>
    <cdr:to>
      <cdr:x>0.58053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13296" y="4485703"/>
          <a:ext cx="4187242" cy="69907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ИТОГО 9958,1 тыс.рублей - 100 %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0.54524</cdr:x>
      <cdr:y>0.35156</cdr:y>
    </cdr:from>
    <cdr:to>
      <cdr:x>0.72242</cdr:x>
      <cdr:y>0.44244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2135" y="1428760"/>
          <a:ext cx="15182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0.6061</cdr:x>
      <cdr:y>0.17075</cdr:y>
    </cdr:from>
    <cdr:to>
      <cdr:x>0.69791</cdr:x>
      <cdr:y>0.25219</cdr:y>
    </cdr:to>
    <cdr:sp macro="" textlink="">
      <cdr:nvSpPr>
        <cdr:cNvPr id="5" name="TextBox 4"/>
        <cdr:cNvSpPr txBox="1"/>
      </cdr:nvSpPr>
      <cdr:spPr>
        <a:xfrm xmlns:a="http://schemas.openxmlformats.org/drawingml/2006/main" rot="802027">
          <a:off x="5542173" y="905855"/>
          <a:ext cx="83950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93,6%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0.3228</cdr:x>
      <cdr:y>0.31511</cdr:y>
    </cdr:from>
    <cdr:to>
      <cdr:x>0.43843</cdr:x>
      <cdr:y>0.3595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13496" y="1533376"/>
          <a:ext cx="936105" cy="2160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0.5932</cdr:x>
      <cdr:y>0.30031</cdr:y>
    </cdr:from>
    <cdr:to>
      <cdr:x>0.66967</cdr:x>
      <cdr:y>0.31511</cdr:y>
    </cdr:to>
    <cdr:sp macro="" textlink="">
      <cdr:nvSpPr>
        <cdr:cNvPr id="1041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02687" y="1461380"/>
          <a:ext cx="619121" cy="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0.32013</cdr:x>
      <cdr:y>0.27265</cdr:y>
    </cdr:from>
    <cdr:to>
      <cdr:x>0.41113</cdr:x>
      <cdr:y>0.3769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838416">
          <a:off x="2591831" y="1326781"/>
          <a:ext cx="736758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dirty="0" smtClean="0">
              <a:solidFill>
                <a:srgbClr val="000000"/>
              </a:solidFill>
              <a:latin typeface="Arial"/>
              <a:cs typeface="Arial"/>
            </a:rPr>
            <a:t>95,3</a:t>
          </a: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0.59755</cdr:x>
      <cdr:y>0.23361</cdr:y>
    </cdr:from>
    <cdr:to>
      <cdr:x>0.68755</cdr:x>
      <cdr:y>0.33786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59163">
          <a:off x="4837930" y="1136804"/>
          <a:ext cx="728662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dirty="0" smtClean="0">
              <a:solidFill>
                <a:srgbClr val="000000"/>
              </a:solidFill>
              <a:latin typeface="Arial"/>
              <a:cs typeface="Arial"/>
            </a:rPr>
            <a:t>95</a:t>
          </a: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 13 624,3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smtClean="0">
              <a:solidFill>
                <a:schemeClr val="tx1"/>
              </a:solidFill>
            </a:rPr>
            <a:t>тыс. </a:t>
          </a:r>
          <a:r>
            <a:rPr lang="ru-RU" sz="1800" b="1" i="1" dirty="0" err="1" smtClean="0">
              <a:solidFill>
                <a:schemeClr val="tx1"/>
              </a:solidFill>
            </a:rPr>
            <a:t>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0.20652</cdr:x>
      <cdr:y>0.18417</cdr:y>
    </cdr:from>
    <cdr:to>
      <cdr:x>0.60202</cdr:x>
      <cdr:y>0.36066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368153" y="808964"/>
          <a:ext cx="2620072" cy="77521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0.28242</cdr:x>
      <cdr:y>0.19628</cdr:y>
    </cdr:from>
    <cdr:to>
      <cdr:x>0.48461</cdr:x>
      <cdr:y>0.26489</cdr:y>
    </cdr:to>
    <cdr:sp macro="" textlink="">
      <cdr:nvSpPr>
        <cdr:cNvPr id="6" name="TextBox 5"/>
        <cdr:cNvSpPr txBox="1"/>
      </cdr:nvSpPr>
      <cdr:spPr>
        <a:xfrm xmlns:a="http://schemas.openxmlformats.org/drawingml/2006/main" rot="20050987">
          <a:off x="1870986" y="862167"/>
          <a:ext cx="1339455" cy="30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 1,5 раза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3DF-ADE7-4452-825E-67E80B3044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31.05.2017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2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2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5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9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7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8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45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0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3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38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54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2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75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7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50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95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82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62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5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09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98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23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4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390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33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5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4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1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29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8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67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83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58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94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9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59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45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21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3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7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08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23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3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41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85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31.05.2017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31.05.2017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s@kazanka.donpac.ru" TargetMode="External"/><Relationship Id="rId2" Type="http://schemas.openxmlformats.org/officeDocument/2006/relationships/hyperlink" Target="http://www.verhnedon.donland.ru/" TargetMode="Externa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77072"/>
            <a:ext cx="8712968" cy="237512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Исполнение бюджета 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2016 год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Верхнедонского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3" descr="C:\Users\Буданова Г_А\Desktop\rashodyi.jpg"/>
          <p:cNvPicPr>
            <a:picLocks noChangeAspect="1" noChangeArrowheads="1"/>
          </p:cNvPicPr>
          <p:nvPr/>
        </p:nvPicPr>
        <p:blipFill>
          <a:blip r:embed="rId2" cstate="print"/>
          <a:srcRect t="2182" b="2182"/>
          <a:stretch>
            <a:fillRect/>
          </a:stretch>
        </p:blipFill>
        <p:spPr bwMode="auto">
          <a:xfrm>
            <a:off x="1835696" y="1772816"/>
            <a:ext cx="547260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911376" y="142875"/>
            <a:ext cx="5829300" cy="12858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Верхнедонского района в 2016 году</a:t>
            </a:r>
          </a:p>
        </p:txBody>
      </p:sp>
      <p:graphicFrame>
        <p:nvGraphicFramePr>
          <p:cNvPr id="3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60312478"/>
              </p:ext>
            </p:extLst>
          </p:nvPr>
        </p:nvGraphicFramePr>
        <p:xfrm>
          <a:off x="107504" y="1268760"/>
          <a:ext cx="861377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A31A-AF82-4630-A583-F7E38730D5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3714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2" name="Picture 2" descr="C:\Documents and Settings\Tatyana\Мои документы\Downloads\12458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500"/>
            <a:ext cx="21602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4959" y="7729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4920254"/>
              </p:ext>
            </p:extLst>
          </p:nvPr>
        </p:nvGraphicFramePr>
        <p:xfrm>
          <a:off x="899592" y="469428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1556792"/>
            <a:ext cx="159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dirty="0" err="1" smtClean="0"/>
              <a:t>тыс.рублей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754" y="4365104"/>
            <a:ext cx="3169190" cy="223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365104"/>
            <a:ext cx="3148893" cy="226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785812"/>
          </a:xfrm>
        </p:spPr>
        <p:txBody>
          <a:bodyPr/>
          <a:lstStyle/>
          <a:p>
            <a:pPr algn="ctr"/>
            <a:r>
              <a:rPr lang="ru-RU" sz="2400" dirty="0" smtClean="0"/>
              <a:t>Безвозмездные поступления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052A3-2EED-4CDA-8799-07726DDF06C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643063"/>
            <a:ext cx="78581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безвозмездных поступлений состоят из следующих поступлений:</a:t>
            </a:r>
          </a:p>
          <a:p>
            <a:pPr marL="68580"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других бюджетов)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0" y="0"/>
            <a:ext cx="3143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1027" name="Picture 3" descr="C:\Documents and Settings\Tatyana\Мои документы\Downloads\094.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" y="476672"/>
            <a:ext cx="2291336" cy="12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atyana\Мои документы\Downloads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785593"/>
            <a:ext cx="3384376" cy="19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4" y="4797152"/>
            <a:ext cx="4418308" cy="19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285750" y="642939"/>
            <a:ext cx="8229600" cy="5538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Доходы от безвозмездных  поступлений</a:t>
            </a:r>
            <a:endParaRPr lang="ru-RU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DF616-F81F-4871-A184-580F4F5D537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47869"/>
              </p:ext>
            </p:extLst>
          </p:nvPr>
        </p:nvGraphicFramePr>
        <p:xfrm>
          <a:off x="251520" y="1124745"/>
          <a:ext cx="8568952" cy="47148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Дотации на выравнивание бюджетной обеспеченности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2770,9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2770,9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53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Субвенции бюджетам муниципальных образований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осуществление первичного воинского учета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79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Иные межбюджетные трансферты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2386,1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2339,9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средства из бюджета РО на повышение заработной платы работникам культуры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соглашениями(содержание свалок)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на расходы по газификации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7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приобретение насоса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на капитальный ремонт памятников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597,6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на </a:t>
                      </a:r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бюджетного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308946"/>
                  </a:ext>
                </a:extLst>
              </a:tr>
              <a:tr h="41154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субсидии на возмещение предприятиям ЖКХ части платы граждан за коммунальные услуги   (затраты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 водоснабжению)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3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5332,0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5285,8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0"/>
            <a:ext cx="2992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7306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бюджета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576858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2014-2016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871728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03848" y="2132856"/>
            <a:ext cx="1440160" cy="15841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2435312"/>
            <a:ext cx="1195672" cy="26253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662669">
            <a:off x="3395084" y="2378084"/>
            <a:ext cx="114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98%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2351957"/>
              </p:ext>
            </p:extLst>
          </p:nvPr>
        </p:nvGraphicFramePr>
        <p:xfrm>
          <a:off x="446336" y="1535584"/>
          <a:ext cx="8096250" cy="486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программ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8590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2016 году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6109760"/>
              </p:ext>
            </p:extLst>
          </p:nvPr>
        </p:nvGraphicFramePr>
        <p:xfrm>
          <a:off x="107504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algn="ctr"/>
            <a:r>
              <a:rPr lang="ru-RU" sz="2400" smtClean="0"/>
              <a:t>Исполнение части бюджета</a:t>
            </a:r>
            <a:br>
              <a:rPr lang="ru-RU" sz="2400" smtClean="0"/>
            </a:br>
            <a:r>
              <a:rPr lang="ru-RU" sz="2400" smtClean="0"/>
              <a:t> в рамках муниципальных программ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1AB3-509D-4929-A360-4A0A7360D6B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57323"/>
              </p:ext>
            </p:extLst>
          </p:nvPr>
        </p:nvGraphicFramePr>
        <p:xfrm>
          <a:off x="251520" y="1628800"/>
          <a:ext cx="8572560" cy="497473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09.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109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Шумилинского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1680.8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1049.7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62.5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коррупции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31.2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31.2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 , обеспечение пожарной безопасности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180.6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180.5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4998.2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4952.4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99.1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транспортной системы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2189.2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2076.9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94.9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развитие энергетики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5.0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5.0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9215.1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8425.9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91.4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4088" y="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2437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57492" y="3068960"/>
            <a:ext cx="4546034" cy="2483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784" y="844377"/>
            <a:ext cx="2887998" cy="2165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485964"/>
            <a:ext cx="6156176" cy="144141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  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0410" y="11663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500" y="3307976"/>
            <a:ext cx="44740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на дорожное хозяйство в 201</a:t>
            </a:r>
            <a:r>
              <a:rPr lang="en-US" sz="1600" dirty="0" smtClean="0"/>
              <a:t>6</a:t>
            </a:r>
            <a:r>
              <a:rPr lang="ru-RU" sz="1600" dirty="0" smtClean="0"/>
              <a:t> году составили </a:t>
            </a:r>
            <a:r>
              <a:rPr lang="en-US" sz="1600" b="1" dirty="0" smtClean="0"/>
              <a:t>2076.9</a:t>
            </a:r>
            <a:r>
              <a:rPr lang="ru-RU" b="1" i="1" dirty="0" smtClean="0"/>
              <a:t> </a:t>
            </a:r>
            <a:r>
              <a:rPr lang="ru-RU" sz="1600" b="1" i="1" dirty="0" smtClean="0"/>
              <a:t>тыс. руб.</a:t>
            </a:r>
          </a:p>
          <a:p>
            <a:r>
              <a:rPr lang="ru-RU" sz="1400" b="1" dirty="0" smtClean="0"/>
              <a:t>в том числе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содержание дорог – </a:t>
            </a:r>
            <a:r>
              <a:rPr lang="en-US" sz="1400" b="1" dirty="0" smtClean="0"/>
              <a:t>2076.9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тыс.руб</a:t>
            </a:r>
            <a:r>
              <a:rPr lang="ru-RU" sz="1400" b="1" dirty="0" smtClean="0"/>
              <a:t>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      </a:t>
            </a:r>
          </a:p>
          <a:p>
            <a:r>
              <a:rPr lang="ru-RU" sz="1400" b="1" dirty="0" smtClean="0"/>
              <a:t>       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979801"/>
            <a:ext cx="3888432" cy="1377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1979801"/>
            <a:ext cx="3861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</a:t>
            </a:r>
            <a:r>
              <a:rPr lang="ru-RU" sz="1400" dirty="0" smtClean="0"/>
              <a:t>201</a:t>
            </a:r>
            <a:r>
              <a:rPr lang="en-US" sz="1400" dirty="0" smtClean="0"/>
              <a:t>6</a:t>
            </a:r>
            <a:r>
              <a:rPr lang="ru-RU" sz="1400" dirty="0" smtClean="0"/>
              <a:t> </a:t>
            </a:r>
            <a:r>
              <a:rPr lang="ru-RU" sz="1400" dirty="0"/>
              <a:t>году </a:t>
            </a:r>
            <a:r>
              <a:rPr lang="ru-RU" sz="1400" dirty="0" smtClean="0"/>
              <a:t>проведены работы по текущему содержанию улиц( зимнее содержание дорог, </a:t>
            </a:r>
            <a:r>
              <a:rPr lang="ru-RU" sz="1400" dirty="0" err="1" smtClean="0"/>
              <a:t>грейдирование</a:t>
            </a:r>
            <a:r>
              <a:rPr lang="ru-RU" sz="1400" dirty="0" smtClean="0"/>
              <a:t>, </a:t>
            </a:r>
            <a:r>
              <a:rPr lang="ru-RU" sz="1400" dirty="0" err="1" smtClean="0"/>
              <a:t>обкосы</a:t>
            </a:r>
            <a:r>
              <a:rPr lang="ru-RU" sz="1400" dirty="0" smtClean="0"/>
              <a:t> дорог – 1536,8 тыс. рублей, на приобретение дорожных знаков -540,2 тыс. рублей.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41" y="3789040"/>
            <a:ext cx="3668206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02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Уважаемые жители </a:t>
            </a:r>
            <a:r>
              <a:rPr lang="ru-RU" sz="2800" b="1" dirty="0" err="1">
                <a:solidFill>
                  <a:srgbClr val="002060"/>
                </a:solidFill>
              </a:rPr>
              <a:t>Шумилинского</a:t>
            </a:r>
            <a:r>
              <a:rPr lang="ru-RU" sz="2800" b="1" dirty="0">
                <a:solidFill>
                  <a:srgbClr val="002060"/>
                </a:solidFill>
              </a:rPr>
              <a:t> сельского </a:t>
            </a:r>
            <a:r>
              <a:rPr lang="ru-RU" sz="2800" b="1" dirty="0" smtClean="0">
                <a:solidFill>
                  <a:srgbClr val="002060"/>
                </a:solidFill>
              </a:rPr>
              <a:t>поселения!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представляет вашему вниманию Отчет об исполнении бюджета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Верхнедонского района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13043" y="2309156"/>
            <a:ext cx="2933772" cy="36275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201</a:t>
            </a:r>
            <a:r>
              <a:rPr lang="en-US" sz="1200" dirty="0" smtClean="0">
                <a:solidFill>
                  <a:srgbClr val="000000"/>
                </a:solidFill>
                <a:latin typeface="Georgia" pitchFamily="18" charset="0"/>
              </a:rPr>
              <a:t>6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году составили-</a:t>
            </a:r>
            <a:r>
              <a:rPr lang="en-US" sz="1200" dirty="0" smtClean="0">
                <a:solidFill>
                  <a:srgbClr val="000000"/>
                </a:solidFill>
                <a:latin typeface="Georgia" pitchFamily="18" charset="0"/>
              </a:rPr>
              <a:t>1192.7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err="1" smtClean="0">
                <a:solidFill>
                  <a:srgbClr val="000000"/>
                </a:solidFill>
                <a:latin typeface="Georgia" pitchFamily="18" charset="0"/>
              </a:rPr>
              <a:t>тыс.руб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расходы на коммунальное хозяйство и текущий ремонт водопроводного хозяйства– 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231.5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Georgia" pitchFamily="18" charset="0"/>
              </a:rPr>
              <a:t>тыс.руб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961.2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Georgia" pitchFamily="18" charset="0"/>
              </a:rPr>
              <a:t>тыс.руб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372783"/>
            <a:ext cx="2087563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4598353"/>
            <a:ext cx="2952750" cy="19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143324"/>
            <a:ext cx="2376487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8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611421"/>
              </p:ext>
            </p:extLst>
          </p:nvPr>
        </p:nvGraphicFramePr>
        <p:xfrm>
          <a:off x="179512" y="1916831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3" y="2780928"/>
            <a:ext cx="3459432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Расходы на финансовое обеспечение выполнения муниципального задания бюджетными учреждениями культуры 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201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4767.1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201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4381.0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тыс. рублей,     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201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1749.2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тыс. рублей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052736"/>
            <a:ext cx="2809835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75724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Шумилинского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сельского поселения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09973"/>
            <a:ext cx="7677178" cy="4431390"/>
          </a:xfrm>
        </p:spPr>
        <p:txBody>
          <a:bodyPr>
            <a:no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Погашены долговые обязательства на сумму 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1219.8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тыс.рублей.</a:t>
            </a:r>
          </a:p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привлечения заемных средств:</a:t>
            </a:r>
          </a:p>
          <a:p>
            <a:pPr marL="109728" indent="0">
              <a:buNone/>
            </a:pPr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Шумилинское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 имеет положительную кредитную историю. Расходное обязательство по возврату основного долга и уплате процентов по заимствованиям были полностью финансово обеспечены, что позволило осуществить все платежи в срок и в полном объеме.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целом политика сельского поселения управления муниципальным долгом в 201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году  была направлена на обеспечение сбалансированного исполнения бюджета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9821" y="3933057"/>
            <a:ext cx="5429288" cy="72008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7030A0"/>
              </a:gs>
              <a:gs pos="78000">
                <a:srgbClr val="7030A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своевременное исполнение бюджетных обязательств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88563" y="3444101"/>
            <a:ext cx="5450546" cy="488955"/>
            <a:chOff x="1017984" y="1524496"/>
            <a:chExt cx="4060031" cy="3112787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17984" y="1524496"/>
              <a:ext cx="4060031" cy="101500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126938"/>
                <a:satOff val="-50000"/>
                <a:lumOff val="39804"/>
                <a:alphaOff val="0"/>
              </a:schemeClr>
            </a:fillRef>
            <a:effectRef idx="2">
              <a:schemeClr val="accent2">
                <a:hueOff val="-6126938"/>
                <a:satOff val="-50000"/>
                <a:lumOff val="3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47713" y="2539503"/>
              <a:ext cx="4000573" cy="2097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баланса доходов и расходов бюджета</a:t>
              </a:r>
              <a:endParaRPr lang="ru-RU" sz="1400" b="1" kern="1200" dirty="0">
                <a:effectLst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84368" y="167994"/>
            <a:ext cx="1089170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22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16633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97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43800" cy="504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ИСТОЧНИКИ  ФИНАНСИРОВАНИЯ ДЕФИЦИТА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3688A-1A23-4600-870D-A1FABD94AAA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43766"/>
              </p:ext>
            </p:extLst>
          </p:nvPr>
        </p:nvGraphicFramePr>
        <p:xfrm>
          <a:off x="179512" y="1196748"/>
          <a:ext cx="8707286" cy="5544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0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-1619.6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-1219.8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-1219.8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0.0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кредитов от других бюджетов бюджетной системы Российской Федерации бюджетами сельских поселений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0.0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-1219.8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бюджетами сельских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-1219.8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-399.8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-15520.9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-15520.9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-15520.9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-15520.9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15121,1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99260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15121,1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465486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15121,1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784999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15121,1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3012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96136" y="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32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Основные термины и понятия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00034" y="1214422"/>
            <a:ext cx="7345068" cy="5357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/>
              <a:t> </a:t>
            </a: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–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законодательным (представительным) органом соответствующего уровня управления.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Бюджетный кредит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программный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бюджет, сформированный на основе государственных (муниципальных) программ.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Муниципальная программа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Дефицит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Дотации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бюджета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Межбюджетные трансферты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Расходы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Субвенции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это целевые средства на обеспечение передаваемых полномочий.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Субсидии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выплаты потребителям, предоставляемые за счет государственного или местного бюджета, а также выплаты специальных фондов для юридических и физических лиц, местных органов власти, других государств. В соответствии с Бюджетным кодексом Российской Федерации следует различать два вида субсидий: субсидия –межбюджетный трансферт, предоставляемый в целях 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расходных обязательств нижестоящего бюджета; субсидия – денежные средства, предоставляемые из бюджетов и внебюджетных фондов юридическим лицам (не являющимся бюджетными учреждениями) и физическим лицам.</a:t>
            </a: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157977"/>
            <a:ext cx="657122" cy="365125"/>
          </a:xfrm>
        </p:spPr>
        <p:txBody>
          <a:bodyPr/>
          <a:lstStyle/>
          <a:p>
            <a:fld id="{9E7B3043-98E7-47DD-931B-7C1FD4DE8984}" type="slidenum">
              <a:rPr lang="ru-RU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589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347713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Администрация </a:t>
            </a:r>
            <a:r>
              <a:rPr lang="ru-RU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Шумилинского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сельского поселения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785926"/>
            <a:ext cx="650085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i="1" dirty="0" smtClean="0"/>
              <a:t>       Контактная </a:t>
            </a:r>
            <a:r>
              <a:rPr lang="ru-RU" sz="1500" b="1" i="1" dirty="0"/>
              <a:t>информация:</a:t>
            </a:r>
            <a:r>
              <a:rPr lang="ru-RU" sz="1500" dirty="0"/>
              <a:t> </a:t>
            </a:r>
          </a:p>
          <a:p>
            <a:r>
              <a:rPr lang="ru-RU" sz="1500" b="1" i="1" dirty="0" smtClean="0"/>
              <a:t>Телефон  </a:t>
            </a:r>
            <a:r>
              <a:rPr lang="ru-RU" sz="1500" dirty="0" smtClean="0"/>
              <a:t>8(86364)35-1-61  </a:t>
            </a:r>
            <a:endParaRPr lang="ru-RU" sz="1500" dirty="0"/>
          </a:p>
          <a:p>
            <a:r>
              <a:rPr lang="ru-RU" sz="1500" b="1" i="1" dirty="0"/>
              <a:t>Почтовый адрес: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smtClean="0"/>
              <a:t>346182, </a:t>
            </a:r>
            <a:r>
              <a:rPr lang="ru-RU" sz="1500" dirty="0"/>
              <a:t>РОССИЯ, Ростовская область, </a:t>
            </a:r>
            <a:r>
              <a:rPr lang="ru-RU" sz="1500" dirty="0" err="1" smtClean="0"/>
              <a:t>Верхнедонской</a:t>
            </a:r>
            <a:r>
              <a:rPr lang="ru-RU" sz="1500" dirty="0" smtClean="0"/>
              <a:t> район,  станица Шумилинская,</a:t>
            </a:r>
            <a:r>
              <a:rPr lang="ru-RU" sz="1500" dirty="0"/>
              <a:t> </a:t>
            </a:r>
            <a:r>
              <a:rPr lang="ru-RU" sz="1500" dirty="0" smtClean="0"/>
              <a:t>ул</a:t>
            </a:r>
            <a:r>
              <a:rPr lang="ru-RU" sz="1500" dirty="0"/>
              <a:t>. </a:t>
            </a:r>
            <a:r>
              <a:rPr lang="ru-RU" sz="1500" dirty="0" smtClean="0"/>
              <a:t>Советская, 10</a:t>
            </a:r>
            <a:endParaRPr lang="ru-RU" sz="1500" dirty="0"/>
          </a:p>
          <a:p>
            <a:r>
              <a:rPr lang="ru-RU" sz="1500" b="1" i="1" dirty="0"/>
              <a:t>Электронный адрес официального сайта: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err="1">
                <a:solidFill>
                  <a:schemeClr val="accent1"/>
                </a:solidFill>
                <a:hlinkClick r:id="rId2"/>
              </a:rPr>
              <a:t>www</a:t>
            </a:r>
            <a:r>
              <a:rPr lang="ru-RU" sz="1500" dirty="0" smtClean="0">
                <a:solidFill>
                  <a:schemeClr val="accent1"/>
                </a:solidFill>
                <a:hlinkClick r:id="rId2"/>
              </a:rPr>
              <a:t>.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1"/>
                </a:solidFill>
              </a:rPr>
              <a:t>shymilinskoe.ru</a:t>
            </a:r>
          </a:p>
          <a:p>
            <a:r>
              <a:rPr lang="ru-RU" sz="1500" b="1" i="1" dirty="0" smtClean="0"/>
              <a:t>Адрес </a:t>
            </a:r>
            <a:r>
              <a:rPr lang="ru-RU" sz="1500" b="1" i="1" dirty="0"/>
              <a:t>электронной почты: 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en-US" sz="1500" dirty="0" smtClean="0">
                <a:solidFill>
                  <a:schemeClr val="tx2"/>
                </a:solidFill>
              </a:rPr>
              <a:t>sp06067</a:t>
            </a:r>
            <a:r>
              <a:rPr lang="ru-RU" sz="1500" dirty="0" smtClean="0">
                <a:solidFill>
                  <a:schemeClr val="tx2"/>
                </a:solidFill>
                <a:hlinkClick r:id="rId3"/>
              </a:rPr>
              <a:t>@donpac.ru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ru-RU" sz="1500" b="1" i="1" dirty="0"/>
              <a:t>Номер факса для приёма обращений граждан</a:t>
            </a:r>
            <a:r>
              <a:rPr lang="ru-RU" sz="1500" b="1" i="1" dirty="0" smtClean="0"/>
              <a:t>:</a:t>
            </a:r>
          </a:p>
          <a:p>
            <a:pPr>
              <a:buNone/>
            </a:pPr>
            <a:r>
              <a:rPr lang="ru-RU" sz="1500" b="1" i="1" dirty="0" smtClean="0"/>
              <a:t>    </a:t>
            </a:r>
            <a:r>
              <a:rPr lang="ru-RU" sz="1500" dirty="0"/>
              <a:t> </a:t>
            </a:r>
            <a:r>
              <a:rPr lang="ru-RU" sz="1500" dirty="0" smtClean="0"/>
              <a:t> 8(86364)3-</a:t>
            </a:r>
            <a:r>
              <a:rPr lang="en-US" sz="1500" dirty="0" smtClean="0"/>
              <a:t>51</a:t>
            </a:r>
            <a:r>
              <a:rPr lang="ru-RU" sz="1500" dirty="0" smtClean="0"/>
              <a:t>-</a:t>
            </a:r>
            <a:r>
              <a:rPr lang="en-US" sz="1500" dirty="0" smtClean="0"/>
              <a:t>61</a:t>
            </a:r>
            <a:endParaRPr lang="ru-RU" sz="1500" dirty="0"/>
          </a:p>
          <a:p>
            <a:endParaRPr lang="ru-RU" sz="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24328" y="228736"/>
            <a:ext cx="1412738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25</a:t>
            </a:fld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88462"/>
            <a:ext cx="1944216" cy="16917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704" y="1128136"/>
            <a:ext cx="8229600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Данные по бюджету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949771"/>
              </p:ext>
            </p:extLst>
          </p:nvPr>
        </p:nvGraphicFramePr>
        <p:xfrm>
          <a:off x="459156" y="2320416"/>
          <a:ext cx="8280920" cy="4081334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14194,9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13023,9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15243,9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10549,5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7851,8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9958,1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3645,4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5172,1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5285,8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14865,6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14562,1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13624,3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-670,7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-1538,2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670,7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-1619,6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 факт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441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3528" y="836712"/>
            <a:ext cx="179391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12160" y="2272"/>
            <a:ext cx="2924576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 descr="C:\Documents and Settings\Tatyana\Мои документы\Downloads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40960" cy="58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4462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1000" dirty="0"/>
          </a:p>
        </p:txBody>
      </p:sp>
      <p:pic>
        <p:nvPicPr>
          <p:cNvPr id="1029" name="Picture 5" descr="C:\Documents and Settings\Tatyana\Мои документы\Downloads\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80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1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2719654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97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Налоговые 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сельскохозяйственный налог) 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900" dirty="0">
              <a:solidFill>
                <a:srgbClr val="00B0F0"/>
              </a:solidFill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Tatyana\Мои документы\Downloads\post_dox_185x18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7348"/>
            <a:ext cx="25922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Povyishenie-nalogov-v-2017-godu-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14156"/>
            <a:ext cx="2016224" cy="15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Tatyana\Мои документы\Download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14156"/>
            <a:ext cx="3600400" cy="1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4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714375"/>
          </a:xfrm>
        </p:spPr>
        <p:txBody>
          <a:bodyPr/>
          <a:lstStyle/>
          <a:p>
            <a:r>
              <a:rPr lang="ru-RU" sz="1800" dirty="0" smtClean="0"/>
              <a:t>Поступление налоговых доходов в бюджет сельского поселения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92AE5-FE6C-4B57-A16E-D50F969B152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13524"/>
              </p:ext>
            </p:extLst>
          </p:nvPr>
        </p:nvGraphicFramePr>
        <p:xfrm>
          <a:off x="107504" y="1268762"/>
          <a:ext cx="8464997" cy="50349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6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НДФЛ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1159,8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1193,6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акцизы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1839,1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2081,1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ЕСХН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1372,2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1372,5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60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4989,4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4842,5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налог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имущество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4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4926,0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4780,1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5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9393,7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9522,7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0"/>
            <a:ext cx="2848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3786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Неналоговые </a:t>
            </a:r>
            <a:r>
              <a:rPr lang="ru-RU" sz="2800" dirty="0">
                <a:solidFill>
                  <a:srgbClr val="002060"/>
                </a:solidFill>
              </a:rPr>
              <a:t>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от сдачи имущества в аренду) 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продажи материальных и нематериальных активов (доходы от продажи земельных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и имущества, находящегося в муниципальной собственности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 и возмещение ущерба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Tatyana\Мои документы\Download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9224"/>
            <a:ext cx="345638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Tatyana\Мои документы\Download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9912"/>
            <a:ext cx="518457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36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229600" cy="78581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23D31-2844-49AB-9DED-5C1760DCA9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30573"/>
              </p:ext>
            </p:extLst>
          </p:nvPr>
        </p:nvGraphicFramePr>
        <p:xfrm>
          <a:off x="364398" y="1268760"/>
          <a:ext cx="8508140" cy="46477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5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находящегося в муниципальной собственности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746002"/>
                  </a:ext>
                </a:extLst>
              </a:tr>
              <a:tr h="7109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(работ) компенсации затрат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1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(имущество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земельные участки)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64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возмещение ущерба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08104" y="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185144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1785</Words>
  <Application>Microsoft Office PowerPoint</Application>
  <PresentationFormat>Экран (4:3)</PresentationFormat>
  <Paragraphs>433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1_Городская</vt:lpstr>
      <vt:lpstr>3_Городская</vt:lpstr>
      <vt:lpstr>4_Городская</vt:lpstr>
      <vt:lpstr>5_Городская</vt:lpstr>
      <vt:lpstr>9_Городская</vt:lpstr>
      <vt:lpstr>11_Городская</vt:lpstr>
      <vt:lpstr>12_Городская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Уважаемые жители Шумилинского сельского поселения! </vt:lpstr>
      <vt:lpstr>Данные по бюджету Шумилинского сельского поселения Верхнедонского района </vt:lpstr>
      <vt:lpstr> </vt:lpstr>
      <vt:lpstr>Динамика доходов бюджета Шумилинского сельского поселения Верхнедонского района</vt:lpstr>
      <vt:lpstr>Налоговые доходы</vt:lpstr>
      <vt:lpstr>Поступление налоговых доходов в бюджет сельского поселения</vt:lpstr>
      <vt:lpstr>Неналоговые доходы</vt:lpstr>
      <vt:lpstr>Поступление неналоговых доходов</vt:lpstr>
      <vt:lpstr>Структура налоговых и неналоговых доходов бюджета Шумилинского сельского поселения Верхнедонского района в 2016 году</vt:lpstr>
      <vt:lpstr>Презентация PowerPoint</vt:lpstr>
      <vt:lpstr>Безвозмездные поступления</vt:lpstr>
      <vt:lpstr>                 Доходы от безвозмездных  поступлений</vt:lpstr>
      <vt:lpstr>Безвозмездные поступления из областного бюджета</vt:lpstr>
      <vt:lpstr>Динамика расходов бюджета Шумилинского сельского поселения Верхнедонского района  в 2014-2016 годах</vt:lpstr>
      <vt:lpstr>Расходы бюджета Шумилинского сельского поселения Верхнедонского района на реализацию муниципальных программ</vt:lpstr>
      <vt:lpstr>Расходы бюджета Шумилинского сельского поселения Верхнедонского района в 2016 году</vt:lpstr>
      <vt:lpstr>Исполнение части бюджета  в рамках муниципальных программ</vt:lpstr>
      <vt:lpstr>Расходы бюджета Шумилинского сельского поселения  Верхнедонского района  на дорожное хозяйство   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 Шумилинского сельского поселения  Верхнедонского района  на культуру</vt:lpstr>
      <vt:lpstr>Муниципальный долг  Шумилинского сельского поселения </vt:lpstr>
      <vt:lpstr>ИСТОЧНИКИ  ФИНАНСИРОВАНИЯ ДЕФИЦИТА БЮДЖЕТА</vt:lpstr>
      <vt:lpstr>Основные термины и понятия</vt:lpstr>
      <vt:lpstr> Администрация Шумилинского сельского поселения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346</cp:revision>
  <cp:lastPrinted>2017-05-31T06:49:30Z</cp:lastPrinted>
  <dcterms:created xsi:type="dcterms:W3CDTF">2013-05-13T09:45:35Z</dcterms:created>
  <dcterms:modified xsi:type="dcterms:W3CDTF">2017-05-31T06:53:43Z</dcterms:modified>
</cp:coreProperties>
</file>