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8"/>
  </p:notesMasterIdLst>
  <p:sldIdLst>
    <p:sldId id="280" r:id="rId6"/>
    <p:sldId id="284" r:id="rId7"/>
    <p:sldId id="289" r:id="rId8"/>
    <p:sldId id="257" r:id="rId9"/>
    <p:sldId id="258" r:id="rId10"/>
    <p:sldId id="274" r:id="rId11"/>
    <p:sldId id="259" r:id="rId12"/>
    <p:sldId id="260" r:id="rId13"/>
    <p:sldId id="270" r:id="rId14"/>
    <p:sldId id="295" r:id="rId15"/>
    <p:sldId id="273" r:id="rId16"/>
    <p:sldId id="288" r:id="rId17"/>
    <p:sldId id="296" r:id="rId18"/>
    <p:sldId id="292" r:id="rId19"/>
    <p:sldId id="301" r:id="rId20"/>
    <p:sldId id="297" r:id="rId21"/>
    <p:sldId id="293" r:id="rId22"/>
    <p:sldId id="261" r:id="rId23"/>
    <p:sldId id="294" r:id="rId24"/>
    <p:sldId id="299" r:id="rId25"/>
    <p:sldId id="300" r:id="rId26"/>
    <p:sldId id="282" r:id="rId27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7141137294742"/>
          <c:y val="0.10666397887360342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14365.9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8994,7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9747,5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14365.9</c:v>
                </c:pt>
                <c:pt idx="2">
                  <c:v>8994.7000000000007</c:v>
                </c:pt>
                <c:pt idx="3">
                  <c:v>9747.5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Sheet1!$B$1:$E$1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27DA-4341-B4AA-99BA54EDDE8C}"/>
            </c:ext>
          </c:extLst>
        </c:ser>
        <c:ser>
          <c:idx val="0"/>
          <c:order val="2"/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5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3381.2</c:v>
                </c:pt>
                <c:pt idx="1">
                  <c:v>2810.9</c:v>
                </c:pt>
                <c:pt idx="2">
                  <c:v>3688.5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Sheet1!$B$2:$F$2</c:f>
              <c:numCache>
                <c:formatCode>#,##0.0</c:formatCode>
                <c:ptCount val="4"/>
                <c:pt idx="0">
                  <c:v>110.4</c:v>
                </c:pt>
                <c:pt idx="1">
                  <c:v>110.4</c:v>
                </c:pt>
                <c:pt idx="2">
                  <c:v>110.4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Налог на доходы физических лиц - 8.6%</c:v>
                </c:pt>
                <c:pt idx="1">
                  <c:v>Государственная пошлина - 0.2%</c:v>
                </c:pt>
                <c:pt idx="2">
                  <c:v>Налоги на совокупный доход - 9.8%</c:v>
                </c:pt>
                <c:pt idx="3">
                  <c:v>Налоги на имущество - 75.9%</c:v>
                </c:pt>
                <c:pt idx="4">
                  <c:v>Неналоговые доходы - 5.5%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8.5999999999999993E-2</c:v>
                </c:pt>
                <c:pt idx="1">
                  <c:v>2E-3</c:v>
                </c:pt>
                <c:pt idx="2">
                  <c:v>9.8000000000000004E-2</c:v>
                </c:pt>
                <c:pt idx="3">
                  <c:v>0.75900000000000001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Лист1!$A$2:$A$7</c:f>
              <c:strCache>
                <c:ptCount val="5"/>
                <c:pt idx="0">
                  <c:v>Налог на доходы физических лиц - 8.6%</c:v>
                </c:pt>
                <c:pt idx="1">
                  <c:v>Государственная пошлина - 0.2%</c:v>
                </c:pt>
                <c:pt idx="2">
                  <c:v>Налоги на совокупный доход - 9.8%</c:v>
                </c:pt>
                <c:pt idx="3">
                  <c:v>Налоги на имущество - 75.9%</c:v>
                </c:pt>
                <c:pt idx="4">
                  <c:v>Неналоговые доходы - 5.5%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641.79999999999995</c:v>
                </c:pt>
                <c:pt idx="1">
                  <c:v>676.9</c:v>
                </c:pt>
                <c:pt idx="2">
                  <c:v>720.8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6869.6</c:v>
                </c:pt>
                <c:pt idx="2">
                  <c:v>1763</c:v>
                </c:pt>
                <c:pt idx="3">
                  <c:v>2471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14060.9</c:v>
                </c:pt>
                <c:pt idx="2">
                  <c:v>8689.7000000000007</c:v>
                </c:pt>
                <c:pt idx="3">
                  <c:v>9747.5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Lbl>
              <c:idx val="0"/>
              <c:layout>
                <c:manualLayout>
                  <c:x val="-3.1134076990376202E-3"/>
                  <c:y val="-4.211654507107686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FE-4AC5-A047-89B73DFBFBB3}"/>
                </c:ext>
              </c:extLst>
            </c:dLbl>
            <c:dLbl>
              <c:idx val="1"/>
              <c:layout>
                <c:manualLayout>
                  <c:x val="-3.6833552055993049E-2"/>
                  <c:y val="3.3493901984330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FE-4AC5-A047-89B73DFBFBB3}"/>
                </c:ext>
              </c:extLst>
            </c:dLbl>
            <c:dLbl>
              <c:idx val="2"/>
              <c:layout>
                <c:manualLayout>
                  <c:x val="-1.7343066491688541E-2"/>
                  <c:y val="-4.05637615350601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FE-4AC5-A047-89B73DFBFBB3}"/>
                </c:ext>
              </c:extLst>
            </c:dLbl>
            <c:dLbl>
              <c:idx val="3"/>
              <c:layout>
                <c:manualLayout>
                  <c:x val="-2.6449475065616845E-2"/>
                  <c:y val="-1.26974359752139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13.1%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FE-4AC5-A047-89B73DFBFBB3}"/>
                </c:ext>
              </c:extLst>
            </c:dLbl>
            <c:dLbl>
              <c:idx val="4"/>
              <c:layout>
                <c:manualLayout>
                  <c:x val="-2.5725940507436599E-2"/>
                  <c:y val="-6.4001584561431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FE-4AC5-A047-89B73DFBFBB3}"/>
                </c:ext>
              </c:extLst>
            </c:dLbl>
            <c:dLbl>
              <c:idx val="5"/>
              <c:layout>
                <c:manualLayout>
                  <c:x val="-1.0169947506561666E-2"/>
                  <c:y val="-6.75679311199669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FE-4AC5-A047-89B73DFBFBB3}"/>
                </c:ext>
              </c:extLst>
            </c:dLbl>
            <c:dLbl>
              <c:idx val="6"/>
              <c:layout>
                <c:manualLayout>
                  <c:x val="-8.9624835958005244E-2"/>
                  <c:y val="-0.169339079354641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0.05%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993110236220465E-2"/>
                      <c:h val="4.54142239666361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7FE-4AC5-A047-89B73DFBFB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FE-4AC5-A047-89B73DFBFBB3}"/>
                </c:ext>
              </c:extLst>
            </c:dLbl>
            <c:dLbl>
              <c:idx val="8"/>
              <c:layout>
                <c:manualLayout>
                  <c:x val="-2.304582239720035E-2"/>
                  <c:y val="-0.158805158346906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1.6</a:t>
                    </a:r>
                  </a:p>
                  <a:p>
                    <a:r>
                      <a:rPr lang="en-US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7FE-4AC5-A047-89B73DFBFBB3}"/>
                </c:ext>
              </c:extLst>
            </c:dLbl>
            <c:dLbl>
              <c:idx val="9"/>
              <c:layout>
                <c:manualLayout>
                  <c:x val="-2.8021434820647388E-2"/>
                  <c:y val="-0.163245758147465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7FE-4AC5-A047-89B73DFBFBB3}"/>
                </c:ext>
              </c:extLst>
            </c:dLbl>
            <c:dLbl>
              <c:idx val="10"/>
              <c:layout>
                <c:manualLayout>
                  <c:x val="1.6354002624671914E-2"/>
                  <c:y val="-0.109061196101935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FE-4AC5-A047-89B73DFBFBB3}"/>
                </c:ext>
              </c:extLst>
            </c:dLbl>
            <c:dLbl>
              <c:idx val="11"/>
              <c:layout>
                <c:manualLayout>
                  <c:x val="5.4599737532808841E-2"/>
                  <c:y val="-5.87208566453989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FE-4AC5-A047-89B73DFBFBB3}"/>
                </c:ext>
              </c:extLst>
            </c:dLbl>
            <c:dLbl>
              <c:idx val="12"/>
              <c:layout>
                <c:manualLayout>
                  <c:x val="3.986406386701663E-2"/>
                  <c:y val="-2.183827542804950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FE-4AC5-A047-89B73DFBFBB3}"/>
                </c:ext>
              </c:extLst>
            </c:dLbl>
            <c:numFmt formatCode="0.0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- 110.4 тыс.руб. - 1.0%</c:v>
                </c:pt>
                <c:pt idx="1">
                  <c:v>Культура, кинематография - 3381.2 тыс.руб. - 30.8%</c:v>
                </c:pt>
                <c:pt idx="2">
                  <c:v>Физкультура и спорт - 5.0 тыс.руб. - 0.05%</c:v>
                </c:pt>
                <c:pt idx="3">
                  <c:v>Нацэкономика - 1442.0 тыс.руб. - 13.1%</c:v>
                </c:pt>
                <c:pt idx="4">
                  <c:v>ЖКХ - 4443.8 тыс.руб. - 31.6%</c:v>
                </c:pt>
                <c:pt idx="5">
                  <c:v>Общегос-ые вопросы - 4483.3 тыс.руб. - 40.8%</c:v>
                </c:pt>
                <c:pt idx="6">
                  <c:v>Нацбезопасность, правоохранит. деятельность - 20.0 тыс.руб. - 0.2%</c:v>
                </c:pt>
                <c:pt idx="7">
                  <c:v>Национальная оборона - 173.3 тыс.руб.-1.6 %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110.4</c:v>
                </c:pt>
                <c:pt idx="1">
                  <c:v>3381.2</c:v>
                </c:pt>
                <c:pt idx="2">
                  <c:v>5</c:v>
                </c:pt>
                <c:pt idx="3">
                  <c:v>1442</c:v>
                </c:pt>
                <c:pt idx="4">
                  <c:v>4443.8</c:v>
                </c:pt>
                <c:pt idx="5">
                  <c:v>4483.3</c:v>
                </c:pt>
                <c:pt idx="6">
                  <c:v>20</c:v>
                </c:pt>
                <c:pt idx="8">
                  <c:v>173.3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- 110.4 тыс.руб. - 1.0%</c:v>
                </c:pt>
                <c:pt idx="1">
                  <c:v>Культура, кинематография - 3381.2 тыс.руб. - 30.8%</c:v>
                </c:pt>
                <c:pt idx="2">
                  <c:v>Физкультура и спорт - 5.0 тыс.руб. - 0.05%</c:v>
                </c:pt>
                <c:pt idx="3">
                  <c:v>Нацэкономика - 1442.0 тыс.руб. - 13.1%</c:v>
                </c:pt>
                <c:pt idx="4">
                  <c:v>ЖКХ - 4443.8 тыс.руб. - 31.6%</c:v>
                </c:pt>
                <c:pt idx="5">
                  <c:v>Общегос-ые вопросы - 4483.3 тыс.руб. - 40.8%</c:v>
                </c:pt>
                <c:pt idx="6">
                  <c:v>Нацбезопасность, правоохранит. деятельность - 20.0 тыс.руб. - 0.2%</c:v>
                </c:pt>
                <c:pt idx="7">
                  <c:v>Национальная оборона - 173.3 тыс.руб.-1.6 %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9353.4</c:v>
                </c:pt>
                <c:pt idx="1">
                  <c:v>3971.2</c:v>
                </c:pt>
                <c:pt idx="2">
                  <c:v>5041.8999999999996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4707.5</c:v>
                </c:pt>
                <c:pt idx="1">
                  <c:v>4718.6000000000004</c:v>
                </c:pt>
                <c:pt idx="2">
                  <c:v>4705.6000000000004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9353.4</c:v>
                </c:pt>
                <c:pt idx="1">
                  <c:v>3971.2</c:v>
                </c:pt>
                <c:pt idx="2">
                  <c:v>5041.8999999999996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Y="10201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F190A0-FEBE-4142-B87E-4EF4E970B87B}">
      <dgm:prSet phldrT="[Текст]"/>
      <dgm:spPr/>
      <dgm:t>
        <a:bodyPr/>
        <a:lstStyle/>
        <a:p>
          <a:r>
            <a:rPr lang="ru-RU" dirty="0" smtClean="0"/>
            <a:t>25514,0</a:t>
          </a:r>
          <a:endParaRPr lang="ru-RU" dirty="0"/>
        </a:p>
      </dgm:t>
    </dgm:pt>
    <dgm:pt modelId="{C23E1985-92EC-49A3-B8FF-8D7DD1A5D311}" type="parTrans" cxnId="{BF67362F-A18E-4220-8F92-4955FC7DF973}">
      <dgm:prSet/>
      <dgm:spPr/>
      <dgm:t>
        <a:bodyPr/>
        <a:lstStyle/>
        <a:p>
          <a:endParaRPr lang="ru-RU"/>
        </a:p>
      </dgm:t>
    </dgm:pt>
    <dgm:pt modelId="{366BB52C-8EFB-4A5E-A835-CC422118E3EE}" type="sibTrans" cxnId="{BF67362F-A18E-4220-8F92-4955FC7DF973}">
      <dgm:prSet/>
      <dgm:spPr/>
      <dgm:t>
        <a:bodyPr/>
        <a:lstStyle/>
        <a:p>
          <a:endParaRPr lang="ru-RU"/>
        </a:p>
      </dgm:t>
    </dgm:pt>
    <dgm:pt modelId="{40316045-08AB-4749-83A2-7B3FC7131841}">
      <dgm:prSet phldrT="[Текст]"/>
      <dgm:spPr/>
      <dgm:t>
        <a:bodyPr/>
        <a:lstStyle/>
        <a:p>
          <a:r>
            <a:rPr lang="ru-RU" dirty="0" smtClean="0"/>
            <a:t>28114,0</a:t>
          </a:r>
          <a:endParaRPr lang="ru-RU" dirty="0"/>
        </a:p>
      </dgm:t>
    </dgm:pt>
    <dgm:pt modelId="{1885FB62-54AE-4753-BAA8-151751F2F457}" type="parTrans" cxnId="{433ABC1D-94C2-4F02-94A9-FFC931503A28}">
      <dgm:prSet/>
      <dgm:spPr/>
      <dgm:t>
        <a:bodyPr/>
        <a:lstStyle/>
        <a:p>
          <a:endParaRPr lang="ru-RU"/>
        </a:p>
      </dgm:t>
    </dgm:pt>
    <dgm:pt modelId="{3EC15032-9869-48A6-A161-39DB53D7916D}" type="sibTrans" cxnId="{433ABC1D-94C2-4F02-94A9-FFC931503A28}">
      <dgm:prSet/>
      <dgm:spPr/>
      <dgm:t>
        <a:bodyPr/>
        <a:lstStyle/>
        <a:p>
          <a:endParaRPr lang="ru-RU"/>
        </a:p>
      </dgm:t>
    </dgm:pt>
    <dgm:pt modelId="{65B862E2-8DBD-48D1-9E97-E878DDF2A1FB}">
      <dgm:prSet phldrT="[Текст]"/>
      <dgm:spPr/>
      <dgm:t>
        <a:bodyPr/>
        <a:lstStyle/>
        <a:p>
          <a:r>
            <a:rPr lang="ru-RU" dirty="0" smtClean="0"/>
            <a:t>28114,0</a:t>
          </a:r>
          <a:endParaRPr lang="ru-RU" dirty="0"/>
        </a:p>
      </dgm:t>
    </dgm:pt>
    <dgm:pt modelId="{C344E4C3-E536-45CC-BADA-6A3D47EAF67E}" type="parTrans" cxnId="{4FC87EE6-FE3D-4920-8A75-399DC2CA86A5}">
      <dgm:prSet/>
      <dgm:spPr/>
      <dgm:t>
        <a:bodyPr/>
        <a:lstStyle/>
        <a:p>
          <a:endParaRPr lang="ru-RU"/>
        </a:p>
      </dgm:t>
    </dgm:pt>
    <dgm:pt modelId="{26AEDBF7-85EE-416B-910F-712EF7106EAE}" type="sibTrans" cxnId="{4FC87EE6-FE3D-4920-8A75-399DC2CA86A5}">
      <dgm:prSet/>
      <dgm:spPr/>
      <dgm:t>
        <a:bodyPr/>
        <a:lstStyle/>
        <a:p>
          <a:endParaRPr lang="ru-RU"/>
        </a:p>
      </dgm:t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  <dgm:pt modelId="{FF07D64E-B4D0-4411-9201-E165DAA8541C}" type="pres">
      <dgm:prSet presAssocID="{F4F190A0-FEBE-4142-B87E-4EF4E970B87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E2AAE-DAC9-4586-B70D-42F5E8E8F1A5}" type="pres">
      <dgm:prSet presAssocID="{366BB52C-8EFB-4A5E-A835-CC422118E3EE}" presName="sibTrans" presStyleCnt="0"/>
      <dgm:spPr/>
    </dgm:pt>
    <dgm:pt modelId="{AE69153C-1C2F-4ECF-877C-0E90F63707A4}" type="pres">
      <dgm:prSet presAssocID="{40316045-08AB-4749-83A2-7B3FC713184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0A7E1-C2B0-44AE-B7CA-BFEA7E758444}" type="pres">
      <dgm:prSet presAssocID="{3EC15032-9869-48A6-A161-39DB53D7916D}" presName="sibTrans" presStyleCnt="0"/>
      <dgm:spPr/>
    </dgm:pt>
    <dgm:pt modelId="{E3F57853-F910-4FAE-9F83-EED7A699FA62}" type="pres">
      <dgm:prSet presAssocID="{65B862E2-8DBD-48D1-9E97-E878DDF2A1F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74646-5E0F-47BB-8E11-44E826F0CAFE}" type="presOf" srcId="{40316045-08AB-4749-83A2-7B3FC7131841}" destId="{AE69153C-1C2F-4ECF-877C-0E90F63707A4}" srcOrd="0" destOrd="0" presId="urn:microsoft.com/office/officeart/2005/8/layout/hProcess9"/>
    <dgm:cxn modelId="{1695DE6A-4C3F-450B-8E73-095B998D87C8}" type="presOf" srcId="{F4F190A0-FEBE-4142-B87E-4EF4E970B87B}" destId="{FF07D64E-B4D0-4411-9201-E165DAA8541C}" srcOrd="0" destOrd="0" presId="urn:microsoft.com/office/officeart/2005/8/layout/hProcess9"/>
    <dgm:cxn modelId="{4FC87EE6-FE3D-4920-8A75-399DC2CA86A5}" srcId="{F20969C9-C3E1-4E5F-B5D8-752EAFFA66CD}" destId="{65B862E2-8DBD-48D1-9E97-E878DDF2A1FB}" srcOrd="2" destOrd="0" parTransId="{C344E4C3-E536-45CC-BADA-6A3D47EAF67E}" sibTransId="{26AEDBF7-85EE-416B-910F-712EF7106EAE}"/>
    <dgm:cxn modelId="{BF1FBC07-5DB1-4137-B213-3F014402A988}" type="presOf" srcId="{65B862E2-8DBD-48D1-9E97-E878DDF2A1FB}" destId="{E3F57853-F910-4FAE-9F83-EED7A699FA62}" srcOrd="0" destOrd="0" presId="urn:microsoft.com/office/officeart/2005/8/layout/hProcess9"/>
    <dgm:cxn modelId="{433ABC1D-94C2-4F02-94A9-FFC931503A28}" srcId="{F20969C9-C3E1-4E5F-B5D8-752EAFFA66CD}" destId="{40316045-08AB-4749-83A2-7B3FC7131841}" srcOrd="1" destOrd="0" parTransId="{1885FB62-54AE-4753-BAA8-151751F2F457}" sibTransId="{3EC15032-9869-48A6-A161-39DB53D7916D}"/>
    <dgm:cxn modelId="{BF67362F-A18E-4220-8F92-4955FC7DF973}" srcId="{F20969C9-C3E1-4E5F-B5D8-752EAFFA66CD}" destId="{F4F190A0-FEBE-4142-B87E-4EF4E970B87B}" srcOrd="0" destOrd="0" parTransId="{C23E1985-92EC-49A3-B8FF-8D7DD1A5D311}" sibTransId="{366BB52C-8EFB-4A5E-A835-CC422118E3EE}"/>
    <dgm:cxn modelId="{B0B3FA09-DF3F-4EBA-A9B7-80D4BED6A5A7}" type="presOf" srcId="{F20969C9-C3E1-4E5F-B5D8-752EAFFA66CD}" destId="{28F594BB-3164-44E1-AACE-1F506AC614F2}" srcOrd="0" destOrd="0" presId="urn:microsoft.com/office/officeart/2005/8/layout/hProcess9"/>
    <dgm:cxn modelId="{38AB7424-F3E2-4814-98A5-1E8A3677CF80}" type="presParOf" srcId="{28F594BB-3164-44E1-AACE-1F506AC614F2}" destId="{DC46DE17-854A-4EA1-BCDE-CE0DA248B7B5}" srcOrd="0" destOrd="0" presId="urn:microsoft.com/office/officeart/2005/8/layout/hProcess9"/>
    <dgm:cxn modelId="{B1956DD2-C9E5-4E74-AF95-014E0345362D}" type="presParOf" srcId="{28F594BB-3164-44E1-AACE-1F506AC614F2}" destId="{6C35CDDF-6274-413D-999B-411D15E51F7A}" srcOrd="1" destOrd="0" presId="urn:microsoft.com/office/officeart/2005/8/layout/hProcess9"/>
    <dgm:cxn modelId="{2743405E-E3EB-4EB6-A932-B102A85A435A}" type="presParOf" srcId="{6C35CDDF-6274-413D-999B-411D15E51F7A}" destId="{FF07D64E-B4D0-4411-9201-E165DAA8541C}" srcOrd="0" destOrd="0" presId="urn:microsoft.com/office/officeart/2005/8/layout/hProcess9"/>
    <dgm:cxn modelId="{B6311170-6986-4FBD-B03A-A081E1EDF902}" type="presParOf" srcId="{6C35CDDF-6274-413D-999B-411D15E51F7A}" destId="{F8AE2AAE-DAC9-4586-B70D-42F5E8E8F1A5}" srcOrd="1" destOrd="0" presId="urn:microsoft.com/office/officeart/2005/8/layout/hProcess9"/>
    <dgm:cxn modelId="{106F015F-30C4-44F4-82DD-4C10F7422735}" type="presParOf" srcId="{6C35CDDF-6274-413D-999B-411D15E51F7A}" destId="{AE69153C-1C2F-4ECF-877C-0E90F63707A4}" srcOrd="2" destOrd="0" presId="urn:microsoft.com/office/officeart/2005/8/layout/hProcess9"/>
    <dgm:cxn modelId="{FB5E4DDA-0947-41C0-9C44-F722F931435D}" type="presParOf" srcId="{6C35CDDF-6274-413D-999B-411D15E51F7A}" destId="{E780A7E1-C2B0-44AE-B7CA-BFEA7E758444}" srcOrd="3" destOrd="0" presId="urn:microsoft.com/office/officeart/2005/8/layout/hProcess9"/>
    <dgm:cxn modelId="{B12F7809-47AD-4A91-B3FE-A9C0FFBE1D66}" type="presParOf" srcId="{6C35CDDF-6274-413D-999B-411D15E51F7A}" destId="{E3F57853-F910-4FAE-9F83-EED7A699FA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9,5%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0,1%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0,2%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0,7%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</a:t>
          </a:r>
          <a:r>
            <a:rPr lang="ru-RU" sz="1100" b="1" smtClean="0"/>
            <a:t>спорта 00,3%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Защита населения и территории от чрезвычайных ситуаций 0,1%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0,02%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24%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Обеспечение качественными жилищно-коммунальными услугами населения 31,6%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2017 году – 3381,2 тыс. рублей, 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2018 году – 2810,9 тыс. рублей, </a:t>
          </a:r>
        </a:p>
        <a:p>
          <a:pPr algn="just">
            <a:spcAft>
              <a:spcPts val="0"/>
            </a:spcAft>
          </a:pP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2019 году – 3688,5 тыс. рублей,</a:t>
          </a: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3999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352" custScaleY="51711" custLinFactNeighborX="712" custLinFactNeighborY="-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D1D9C39-EC3B-4472-92F8-67873E2C1588}" type="presOf" srcId="{B1502EA1-9E7F-4258-BA8A-8E9005AE81A9}" destId="{4BD96DF3-C2B9-4A5A-B946-C3AD3824D913}" srcOrd="0" destOrd="0" presId="urn:microsoft.com/office/officeart/2005/8/layout/hierarchy4"/>
    <dgm:cxn modelId="{7240DDCC-3831-4119-92F2-B3758E72648C}" type="presOf" srcId="{C23A245A-8880-4394-8AE0-E368E746CCF3}" destId="{9EF300CD-08F7-4441-B3E7-75F1FADC6473}" srcOrd="0" destOrd="0" presId="urn:microsoft.com/office/officeart/2005/8/layout/hierarchy4"/>
    <dgm:cxn modelId="{B1D06797-3CFB-4FE3-8598-929497EC5ED1}" type="presOf" srcId="{153C6224-4755-46BB-B609-146C58B266BE}" destId="{30FB1490-933D-4F1A-BB91-51F607A7FF71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E04A2D7B-1E1B-466B-81CF-C63815F4D986}" type="presParOf" srcId="{9EF300CD-08F7-4441-B3E7-75F1FADC6473}" destId="{8988A3EA-7BE4-498E-B96E-18404B8A607E}" srcOrd="0" destOrd="0" presId="urn:microsoft.com/office/officeart/2005/8/layout/hierarchy4"/>
    <dgm:cxn modelId="{5BDBB6A4-B719-4D9E-92E8-F224994A95FE}" type="presParOf" srcId="{8988A3EA-7BE4-498E-B96E-18404B8A607E}" destId="{30FB1490-933D-4F1A-BB91-51F607A7FF71}" srcOrd="0" destOrd="0" presId="urn:microsoft.com/office/officeart/2005/8/layout/hierarchy4"/>
    <dgm:cxn modelId="{E3C8526C-1BB7-4CEC-97E6-2B5ECFC3BD32}" type="presParOf" srcId="{8988A3EA-7BE4-498E-B96E-18404B8A607E}" destId="{5A355518-B87F-4BEB-A366-32BF31479A91}" srcOrd="1" destOrd="0" presId="urn:microsoft.com/office/officeart/2005/8/layout/hierarchy4"/>
    <dgm:cxn modelId="{FD029DC7-D2A5-46ED-B4D0-C79137FDC927}" type="presParOf" srcId="{8988A3EA-7BE4-498E-B96E-18404B8A607E}" destId="{92ACDF82-8D74-4F7F-B39B-BC091309538C}" srcOrd="2" destOrd="0" presId="urn:microsoft.com/office/officeart/2005/8/layout/hierarchy4"/>
    <dgm:cxn modelId="{07D78038-A376-416C-A1E5-B984D29A3B12}" type="presParOf" srcId="{92ACDF82-8D74-4F7F-B39B-BC091309538C}" destId="{B2B036C0-1D2E-4BDB-B5DE-BB0AB626E291}" srcOrd="0" destOrd="0" presId="urn:microsoft.com/office/officeart/2005/8/layout/hierarchy4"/>
    <dgm:cxn modelId="{1E28BA06-5D6F-42F5-BAC3-CFC7F112D81E}" type="presParOf" srcId="{B2B036C0-1D2E-4BDB-B5DE-BB0AB626E291}" destId="{4BD96DF3-C2B9-4A5A-B946-C3AD3824D913}" srcOrd="0" destOrd="0" presId="urn:microsoft.com/office/officeart/2005/8/layout/hierarchy4"/>
    <dgm:cxn modelId="{873693F1-5495-4CD0-A455-63782787A2F6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2103" y="1360430"/>
          <a:ext cx="2705268" cy="1362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Работники учреждений культуры</a:t>
          </a:r>
          <a:endParaRPr lang="ru-RU" sz="1600" b="1" kern="1200" dirty="0"/>
        </a:p>
      </dsp:txBody>
      <dsp:txXfrm rot="10800000">
        <a:off x="1362804" y="1360430"/>
        <a:ext cx="2364567" cy="1362804"/>
      </dsp:txXfrm>
    </dsp:sp>
    <dsp:sp modelId="{FD6EA99A-9C4C-49E8-9EC6-C2CB263A9E55}">
      <dsp:nvSpPr>
        <dsp:cNvPr id="0" name=""/>
        <dsp:cNvSpPr/>
      </dsp:nvSpPr>
      <dsp:spPr>
        <a:xfrm>
          <a:off x="340701" y="1346673"/>
          <a:ext cx="1362804" cy="13903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7D64E-B4D0-4411-9201-E165DAA8541C}">
      <dsp:nvSpPr>
        <dsp:cNvPr id="0" name=""/>
        <dsp:cNvSpPr/>
      </dsp:nvSpPr>
      <dsp:spPr>
        <a:xfrm>
          <a:off x="2422" y="502272"/>
          <a:ext cx="1586241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25514,0</a:t>
          </a:r>
          <a:endParaRPr lang="ru-RU" sz="2900" kern="1200" dirty="0"/>
        </a:p>
      </dsp:txBody>
      <dsp:txXfrm>
        <a:off x="35114" y="534964"/>
        <a:ext cx="1520857" cy="604312"/>
      </dsp:txXfrm>
    </dsp:sp>
    <dsp:sp modelId="{AE69153C-1C2F-4ECF-877C-0E90F63707A4}">
      <dsp:nvSpPr>
        <dsp:cNvPr id="0" name=""/>
        <dsp:cNvSpPr/>
      </dsp:nvSpPr>
      <dsp:spPr>
        <a:xfrm>
          <a:off x="1702987" y="502272"/>
          <a:ext cx="1586241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28114,0</a:t>
          </a:r>
          <a:endParaRPr lang="ru-RU" sz="2900" kern="1200" dirty="0"/>
        </a:p>
      </dsp:txBody>
      <dsp:txXfrm>
        <a:off x="1735679" y="534964"/>
        <a:ext cx="1520857" cy="604312"/>
      </dsp:txXfrm>
    </dsp:sp>
    <dsp:sp modelId="{E3F57853-F910-4FAE-9F83-EED7A699FA62}">
      <dsp:nvSpPr>
        <dsp:cNvPr id="0" name=""/>
        <dsp:cNvSpPr/>
      </dsp:nvSpPr>
      <dsp:spPr>
        <a:xfrm>
          <a:off x="3403552" y="502272"/>
          <a:ext cx="1586241" cy="669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28114,0</a:t>
          </a:r>
          <a:endParaRPr lang="ru-RU" sz="2900" kern="1200" dirty="0"/>
        </a:p>
      </dsp:txBody>
      <dsp:txXfrm>
        <a:off x="3436244" y="534964"/>
        <a:ext cx="1520857" cy="604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9,5%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0,1%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0,7%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</a:t>
          </a:r>
          <a:r>
            <a:rPr lang="ru-RU" sz="1100" b="1" kern="1200" smtClean="0"/>
            <a:t>спорта 00,3%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Защита населения и территории от чрезвычайных ситуаций 0,1%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0,02%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24%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2368247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качественными жилищно-коммунальными услугами населения 31,6%</a:t>
          </a:r>
          <a:endParaRPr lang="ru-RU" sz="1100" b="1" kern="1200" dirty="0"/>
        </a:p>
      </dsp:txBody>
      <dsp:txXfrm>
        <a:off x="2368247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4733784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0,2%</a:t>
          </a:r>
          <a:endParaRPr lang="ru-RU" sz="1100" b="1" kern="1200" dirty="0"/>
        </a:p>
      </dsp:txBody>
      <dsp:txXfrm>
        <a:off x="4733784" y="3056439"/>
        <a:ext cx="1827915" cy="1290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3148" y="318550"/>
          <a:ext cx="8770780" cy="21105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2017 году – 3381,2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2018 году – 2810,9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2019 году – 3688,5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64964" y="380366"/>
        <a:ext cx="8647148" cy="1986937"/>
      </dsp:txXfrm>
    </dsp:sp>
    <dsp:sp modelId="{4BD96DF3-C2B9-4A5A-B946-C3AD3824D913}">
      <dsp:nvSpPr>
        <dsp:cNvPr id="0" name=""/>
        <dsp:cNvSpPr/>
      </dsp:nvSpPr>
      <dsp:spPr>
        <a:xfrm>
          <a:off x="65450" y="2595342"/>
          <a:ext cx="8719525" cy="27285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i="0" kern="120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45367" y="2675259"/>
        <a:ext cx="8559691" cy="2568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</a:t>
          </a:r>
          <a:r>
            <a:rPr lang="en-US" sz="1800" b="1" i="1" dirty="0" smtClean="0">
              <a:solidFill>
                <a:schemeClr val="tx1"/>
              </a:solidFill>
            </a:rPr>
            <a:t>4 060.9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28.12.2016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28.12.2016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28.12.2016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28.12.2016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28.12.2016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2017 - 2019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2017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76945994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2017 – 2019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81563"/>
              </p:ext>
            </p:extLst>
          </p:nvPr>
        </p:nvGraphicFramePr>
        <p:xfrm>
          <a:off x="457200" y="2249488"/>
          <a:ext cx="6923112" cy="426751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2017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2018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2019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14060,9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8689,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9747,5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4443,8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1167,0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2810,9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3688,5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36255" y="452227"/>
            <a:ext cx="5612344" cy="10668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6794534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79662662"/>
              </p:ext>
            </p:extLst>
          </p:nvPr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18021538"/>
              </p:ext>
            </p:extLst>
          </p:nvPr>
        </p:nvGraphicFramePr>
        <p:xfrm>
          <a:off x="3856891" y="4653136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7012" y="1374877"/>
            <a:ext cx="3888432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025780" y="1972065"/>
            <a:ext cx="1266303" cy="605908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48601" y="1972065"/>
            <a:ext cx="1266303" cy="605908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96336" y="1829812"/>
            <a:ext cx="1266303" cy="60590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4028" y="534964"/>
              <a:ext cx="1523774" cy="604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dirty="0" smtClean="0">
                  <a:solidFill>
                    <a:prstClr val="white"/>
                  </a:solidFill>
                </a:rPr>
                <a:t>Средняя зарплата (рублей)</a:t>
              </a:r>
              <a:endParaRPr lang="ru-RU" sz="11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7605" y="1490665"/>
            <a:ext cx="1102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2017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0425" y="1494025"/>
            <a:ext cx="1102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2018 год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11925" y="1498294"/>
            <a:ext cx="11026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2019 год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6229" y="1268760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379" y="1266785"/>
            <a:ext cx="0" cy="54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23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2017 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30833857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5800210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2017-2019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3945519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2017 </a:t>
            </a:r>
            <a:r>
              <a:rPr lang="ru-RU" sz="1600" dirty="0"/>
              <a:t>году составят </a:t>
            </a:r>
            <a:r>
              <a:rPr lang="ru-RU" sz="1600" b="1" dirty="0" smtClean="0"/>
              <a:t>1342,0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1000,0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342,0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2309156"/>
            <a:ext cx="3122687" cy="3627548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2015 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1376,9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расходы на коммунальное хозяйство – 11,1 тыс. руб.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1365,8 тыс. руб.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На разработку ПСД на газификацию -3181,6 тыс. рублей</a:t>
            </a: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372783"/>
            <a:ext cx="2087563" cy="139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598353"/>
            <a:ext cx="2952750" cy="19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138" y="2143324"/>
            <a:ext cx="2376487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120127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855" y="4090748"/>
            <a:ext cx="2363799" cy="177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41338"/>
            <a:ext cx="8229600" cy="3603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71509"/>
              </p:ext>
            </p:extLst>
          </p:nvPr>
        </p:nvGraphicFramePr>
        <p:xfrm>
          <a:off x="179512" y="76470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4934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CD21B0-9381-4E36-B32A-31A4F330FDE4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93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721" y="1125538"/>
            <a:ext cx="230293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4275535"/>
            <a:ext cx="1584325" cy="118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98" y="4724400"/>
            <a:ext cx="163406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35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2017-2019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2017 год и плановый период 2018 и 2019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685243"/>
            <a:ext cx="2381363" cy="2409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3837" y="767237"/>
            <a:ext cx="2596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2017-2019 годы (Постановление Администрации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от   09.11.2016 №174)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162399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Отправка почты\Из Редакции\12 год\№ 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03" y="1858253"/>
            <a:ext cx="4756548" cy="351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30254" y="1044122"/>
            <a:ext cx="4325483" cy="1391877"/>
            <a:chOff x="109055" y="1592586"/>
            <a:chExt cx="4615356" cy="163964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5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2017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5,0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2018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5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2019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5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67544" y="4581128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2017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86" y="764704"/>
            <a:ext cx="456923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2017-2019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2017 год и на плановый период 2018 и 2019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2017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2018 и 2019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524299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14365.9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8994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9747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7496,3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7231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7276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6869.6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1763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2471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14060.9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8689.8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9747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305.0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304.9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-305.0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-304.9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4185743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2017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29072406"/>
              </p:ext>
            </p:extLst>
          </p:nvPr>
        </p:nvGraphicFramePr>
        <p:xfrm>
          <a:off x="611560" y="1967819"/>
          <a:ext cx="8229600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40685715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59522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2017-2019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469195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954</Words>
  <Application>Microsoft Office PowerPoint</Application>
  <PresentationFormat>Экран (4:3)</PresentationFormat>
  <Paragraphs>223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2017 год и на плановый период 2018 и 2019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2017 год  и плановый период 2018 и 2019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2017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2017-2019  годах</vt:lpstr>
      <vt:lpstr>Расходы бюджета Шумилинского сельского поселения                Верхнедонского района в 2017 году</vt:lpstr>
      <vt:lpstr>Расходы бюджета Шумилинского сельского поселения Верхнедонского района по разделам в 2017 – 2019 годах, тыс.рублей</vt:lpstr>
      <vt:lpstr>Реализация указов Президента Российской Федерации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2017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2017-2019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Культура и кинематография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248</cp:revision>
  <cp:lastPrinted>2013-11-15T06:31:56Z</cp:lastPrinted>
  <dcterms:created xsi:type="dcterms:W3CDTF">2013-05-13T09:45:35Z</dcterms:created>
  <dcterms:modified xsi:type="dcterms:W3CDTF">2016-12-28T07:36:54Z</dcterms:modified>
</cp:coreProperties>
</file>