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  <p:sldMasterId id="2147483777" r:id="rId3"/>
    <p:sldMasterId id="2147483829" r:id="rId4"/>
    <p:sldMasterId id="2147483855" r:id="rId5"/>
  </p:sldMasterIdLst>
  <p:notesMasterIdLst>
    <p:notesMasterId r:id="rId26"/>
  </p:notesMasterIdLst>
  <p:sldIdLst>
    <p:sldId id="280" r:id="rId6"/>
    <p:sldId id="284" r:id="rId7"/>
    <p:sldId id="289" r:id="rId8"/>
    <p:sldId id="257" r:id="rId9"/>
    <p:sldId id="302" r:id="rId10"/>
    <p:sldId id="303" r:id="rId11"/>
    <p:sldId id="259" r:id="rId12"/>
    <p:sldId id="260" r:id="rId13"/>
    <p:sldId id="270" r:id="rId14"/>
    <p:sldId id="295" r:id="rId15"/>
    <p:sldId id="273" r:id="rId16"/>
    <p:sldId id="296" r:id="rId17"/>
    <p:sldId id="292" r:id="rId18"/>
    <p:sldId id="301" r:id="rId19"/>
    <p:sldId id="297" r:id="rId20"/>
    <p:sldId id="293" r:id="rId21"/>
    <p:sldId id="261" r:id="rId22"/>
    <p:sldId id="299" r:id="rId23"/>
    <p:sldId id="300" r:id="rId24"/>
    <p:sldId id="282" r:id="rId25"/>
  </p:sldIdLst>
  <p:sldSz cx="9144000" cy="6858000" type="screen4x3"/>
  <p:notesSz cx="67818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8EB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05" d="100"/>
          <a:sy n="105" d="100"/>
        </p:scale>
        <p:origin x="9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77565914505857"/>
          <c:y val="0.10666397887360266"/>
          <c:w val="0.73277275467416136"/>
          <c:h val="0.6779984509371861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Бюджет Шумилинского сельского поселения Верхнедонского района</c:v>
                </c:pt>
              </c:strCache>
            </c:strRef>
          </c:tx>
          <c:spPr>
            <a:gradFill rotWithShape="0">
              <a:gsLst>
                <a:gs pos="37000">
                  <a:srgbClr val="990033"/>
                </a:gs>
                <a:gs pos="100000">
                  <a:srgbClr val="F79646">
                    <a:lumMod val="75000"/>
                  </a:srgbClr>
                </a:gs>
              </a:gsLst>
              <a:lin ang="18900000" scaled="1"/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26204,1</a:t>
                    </a:r>
                  </a:p>
                  <a:p>
                    <a:endParaRPr lang="en-US" dirty="0" smtClean="0"/>
                  </a:p>
                  <a:p>
                    <a:endParaRPr lang="en-US" dirty="0" smtClean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7DA-4341-B4AA-99BA54EDDE8C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17572,8</a:t>
                    </a:r>
                    <a:endParaRPr lang="en-US" dirty="0" smtClean="0"/>
                  </a:p>
                  <a:p>
                    <a:endParaRPr lang="en-US" dirty="0" smtClean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7DA-4341-B4AA-99BA54EDDE8C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17064,8</a:t>
                    </a:r>
                    <a:endParaRPr lang="en-US" dirty="0" smtClean="0"/>
                  </a:p>
                  <a:p>
                    <a:endParaRPr lang="en-US" dirty="0" smtClean="0"/>
                  </a:p>
                  <a:p>
                    <a:endParaRPr lang="en-US" dirty="0" smtClean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7DA-4341-B4AA-99BA54EDDE8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1">
                  <c:v>26204.1</c:v>
                </c:pt>
                <c:pt idx="2">
                  <c:v>17572.8</c:v>
                </c:pt>
                <c:pt idx="3">
                  <c:v>17064.8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DA-4341-B4AA-99BA54EDD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4699136"/>
        <c:axId val="38077184"/>
      </c:barChart>
      <c:catAx>
        <c:axId val="164699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5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8077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07718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646991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21690309628893942"/>
          <c:y val="0.86919359330998081"/>
          <c:w val="0.47477794088183223"/>
          <c:h val="5.7703879706073498E-2"/>
        </c:manualLayout>
      </c:layout>
      <c:overlay val="0"/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20"/>
      <c:rotY val="30"/>
      <c:depthPercent val="11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2896131039176814E-2"/>
          <c:y val="3.7463027457496863E-2"/>
          <c:w val="0.71675332205151865"/>
          <c:h val="0.87028373658965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всего, тыс. рублей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276497330879641E-2"/>
                  <c:y val="-0.41007901478960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CC0-47C7-A5EE-00D7B05C6FB4}"/>
                </c:ext>
              </c:extLst>
            </c:dLbl>
            <c:dLbl>
              <c:idx val="1"/>
              <c:layout>
                <c:manualLayout>
                  <c:x val="3.392939838367795E-2"/>
                  <c:y val="-0.274094755464881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CC0-47C7-A5EE-00D7B05C6FB4}"/>
                </c:ext>
              </c:extLst>
            </c:dLbl>
            <c:dLbl>
              <c:idx val="2"/>
              <c:layout>
                <c:manualLayout>
                  <c:x val="3.7881242018213787E-2"/>
                  <c:y val="-0.316925855039677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CC0-47C7-A5EE-00D7B05C6FB4}"/>
                </c:ext>
              </c:extLst>
            </c:dLbl>
            <c:dLbl>
              <c:idx val="3"/>
              <c:layout>
                <c:manualLayout>
                  <c:x val="2.1087590927740752E-2"/>
                  <c:y val="-0.31884988368295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C0-47C7-A5EE-00D7B05C6FB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7221</c:v>
                </c:pt>
                <c:pt idx="1">
                  <c:v>300</c:v>
                </c:pt>
                <c:pt idx="2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C0-47C7-A5EE-00D7B05C6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39605376"/>
        <c:axId val="39632896"/>
        <c:axId val="0"/>
      </c:bar3DChart>
      <c:catAx>
        <c:axId val="39605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632896"/>
        <c:crosses val="autoZero"/>
        <c:auto val="1"/>
        <c:lblAlgn val="ctr"/>
        <c:lblOffset val="100"/>
        <c:noMultiLvlLbl val="0"/>
      </c:catAx>
      <c:valAx>
        <c:axId val="39632896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3960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hPercent val="40"/>
      <c:rotY val="40"/>
      <c:depthPercent val="40"/>
      <c:rAngAx val="1"/>
    </c:view3D>
    <c:floor>
      <c:thickness val="0"/>
      <c:spPr>
        <a:noFill/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0009241980564966E-2"/>
          <c:y val="9.827378672028543E-2"/>
          <c:w val="0.91133557800223419"/>
          <c:h val="0.81663516068053565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tint val="43000"/>
                    <a:satMod val="165000"/>
                  </a:schemeClr>
                </a:gs>
                <a:gs pos="55000">
                  <a:schemeClr val="accent1">
                    <a:tint val="83000"/>
                    <a:satMod val="155000"/>
                  </a:schemeClr>
                </a:gs>
                <a:gs pos="100000">
                  <a:schemeClr val="accent1">
                    <a:shade val="85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1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8466105392084001E-2"/>
                  <c:y val="-3.1668023004087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A0F-499E-9FAF-99F29037F8F0}"/>
                </c:ext>
              </c:extLst>
            </c:dLbl>
            <c:dLbl>
              <c:idx val="1"/>
              <c:layout>
                <c:manualLayout>
                  <c:x val="-6.4525350841776524E-3"/>
                  <c:y val="-1.72734670931384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A0F-499E-9FAF-99F29037F8F0}"/>
                </c:ext>
              </c:extLst>
            </c:dLbl>
            <c:dLbl>
              <c:idx val="2"/>
              <c:layout>
                <c:manualLayout>
                  <c:x val="3.4325454353310338E-3"/>
                  <c:y val="-1.1515871414678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A0F-499E-9FAF-99F29037F8F0}"/>
                </c:ext>
              </c:extLst>
            </c:dLbl>
            <c:dLbl>
              <c:idx val="3"/>
              <c:layout>
                <c:manualLayout>
                  <c:x val="1.0297396096638224E-2"/>
                  <c:y val="8.9246246647882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0F-499E-9FAF-99F29037F8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Sheet1!$B$1:$F$1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Sheet1!$B$2:$F$2</c:f>
              <c:numCache>
                <c:formatCode>#\ ##0.0</c:formatCode>
                <c:ptCount val="4"/>
                <c:pt idx="0">
                  <c:v>242.2</c:v>
                </c:pt>
                <c:pt idx="1">
                  <c:v>242.2</c:v>
                </c:pt>
                <c:pt idx="2">
                  <c:v>242.2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0F-499E-9FAF-99F29037F8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0"/>
        <c:gapDepth val="280"/>
        <c:shape val="pyramid"/>
        <c:axId val="70390912"/>
        <c:axId val="70392832"/>
        <c:axId val="0"/>
      </c:bar3DChart>
      <c:catAx>
        <c:axId val="7039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134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defRPr>
            </a:pPr>
            <a:endParaRPr lang="ru-RU"/>
          </a:p>
        </c:txPr>
        <c:crossAx val="7039283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70392832"/>
        <c:scaling>
          <c:orientation val="minMax"/>
          <c:max val="100"/>
          <c:min val="0"/>
        </c:scaling>
        <c:delete val="0"/>
        <c:axPos val="l"/>
        <c:majorGridlines/>
        <c:minorGridlines/>
        <c:numFmt formatCode="#,##0" sourceLinked="0"/>
        <c:majorTickMark val="out"/>
        <c:minorTickMark val="none"/>
        <c:tickLblPos val="nextTo"/>
        <c:spPr>
          <a:ln w="2836">
            <a:solidFill>
              <a:prstClr val="black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chemeClr val="tx1"/>
                </a:solidFill>
                <a:latin typeface="Arial" pitchFamily="34" charset="0"/>
                <a:ea typeface="Arial"/>
                <a:cs typeface="Arial" pitchFamily="34" charset="0"/>
              </a:defRPr>
            </a:pPr>
            <a:endParaRPr lang="ru-RU"/>
          </a:p>
        </c:txPr>
        <c:crossAx val="70390912"/>
        <c:crosses val="autoZero"/>
        <c:crossBetween val="between"/>
      </c:valAx>
      <c:spPr>
        <a:noFill/>
        <a:ln w="2551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94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9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43000"/>
                      <a:satMod val="165000"/>
                    </a:schemeClr>
                  </a:gs>
                  <a:gs pos="55000">
                    <a:schemeClr val="accent1">
                      <a:tint val="83000"/>
                      <a:satMod val="155000"/>
                    </a:schemeClr>
                  </a:gs>
                  <a:gs pos="100000">
                    <a:schemeClr val="accent1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0-9D07-4474-9B15-5B2DE2C4CFE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43000"/>
                      <a:satMod val="165000"/>
                    </a:schemeClr>
                  </a:gs>
                  <a:gs pos="55000">
                    <a:schemeClr val="accent2">
                      <a:tint val="83000"/>
                      <a:satMod val="155000"/>
                    </a:schemeClr>
                  </a:gs>
                  <a:gs pos="100000">
                    <a:schemeClr val="accent2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D07-4474-9B15-5B2DE2C4CFE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43000"/>
                      <a:satMod val="165000"/>
                    </a:schemeClr>
                  </a:gs>
                  <a:gs pos="55000">
                    <a:schemeClr val="accent3">
                      <a:tint val="83000"/>
                      <a:satMod val="155000"/>
                    </a:schemeClr>
                  </a:gs>
                  <a:gs pos="100000">
                    <a:schemeClr val="accent3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2-9D07-4474-9B15-5B2DE2C4CFE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43000"/>
                      <a:satMod val="165000"/>
                    </a:schemeClr>
                  </a:gs>
                  <a:gs pos="55000">
                    <a:schemeClr val="accent4">
                      <a:tint val="83000"/>
                      <a:satMod val="155000"/>
                    </a:schemeClr>
                  </a:gs>
                  <a:gs pos="100000">
                    <a:schemeClr val="accent4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D07-4474-9B15-5B2DE2C4CFEB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43000"/>
                      <a:satMod val="165000"/>
                    </a:schemeClr>
                  </a:gs>
                  <a:gs pos="55000">
                    <a:schemeClr val="accent5">
                      <a:tint val="83000"/>
                      <a:satMod val="155000"/>
                    </a:schemeClr>
                  </a:gs>
                  <a:gs pos="100000">
                    <a:schemeClr val="accent5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4-9D07-4474-9B15-5B2DE2C4CFEB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43000"/>
                      <a:satMod val="165000"/>
                    </a:schemeClr>
                  </a:gs>
                  <a:gs pos="55000">
                    <a:schemeClr val="accent6">
                      <a:tint val="83000"/>
                      <a:satMod val="155000"/>
                    </a:schemeClr>
                  </a:gs>
                  <a:gs pos="100000">
                    <a:schemeClr val="accent6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D07-4474-9B15-5B2DE2C4CF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 - 18.4%</c:v>
                </c:pt>
                <c:pt idx="1">
                  <c:v>Налоги на совокупный доход - 8.0%</c:v>
                </c:pt>
                <c:pt idx="2">
                  <c:v>Налоги на имущество - 66,7%</c:v>
                </c:pt>
                <c:pt idx="3">
                  <c:v>Неналоговые доходы - 6,8%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0.184</c:v>
                </c:pt>
                <c:pt idx="1">
                  <c:v>0.08</c:v>
                </c:pt>
                <c:pt idx="2">
                  <c:v>0.66700000000000004</c:v>
                </c:pt>
                <c:pt idx="3">
                  <c:v>6.8000000000000005E-2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D07-4474-9B15-5B2DE2C4CF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43000"/>
                      <a:satMod val="165000"/>
                    </a:schemeClr>
                  </a:gs>
                  <a:gs pos="55000">
                    <a:schemeClr val="accent1">
                      <a:tint val="83000"/>
                      <a:satMod val="155000"/>
                    </a:schemeClr>
                  </a:gs>
                  <a:gs pos="100000">
                    <a:schemeClr val="accent1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F2A4-49E0-A1CE-8296B806F8F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43000"/>
                      <a:satMod val="165000"/>
                    </a:schemeClr>
                  </a:gs>
                  <a:gs pos="55000">
                    <a:schemeClr val="accent2">
                      <a:tint val="83000"/>
                      <a:satMod val="155000"/>
                    </a:schemeClr>
                  </a:gs>
                  <a:gs pos="100000">
                    <a:schemeClr val="accent2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F2A4-49E0-A1CE-8296B806F8F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43000"/>
                      <a:satMod val="165000"/>
                    </a:schemeClr>
                  </a:gs>
                  <a:gs pos="55000">
                    <a:schemeClr val="accent3">
                      <a:tint val="83000"/>
                      <a:satMod val="155000"/>
                    </a:schemeClr>
                  </a:gs>
                  <a:gs pos="100000">
                    <a:schemeClr val="accent3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F2A4-49E0-A1CE-8296B806F8F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43000"/>
                      <a:satMod val="165000"/>
                    </a:schemeClr>
                  </a:gs>
                  <a:gs pos="55000">
                    <a:schemeClr val="accent4">
                      <a:tint val="83000"/>
                      <a:satMod val="155000"/>
                    </a:schemeClr>
                  </a:gs>
                  <a:gs pos="100000">
                    <a:schemeClr val="accent4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F2A4-49E0-A1CE-8296B806F8F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43000"/>
                      <a:satMod val="165000"/>
                    </a:schemeClr>
                  </a:gs>
                  <a:gs pos="55000">
                    <a:schemeClr val="accent5">
                      <a:tint val="83000"/>
                      <a:satMod val="155000"/>
                    </a:schemeClr>
                  </a:gs>
                  <a:gs pos="100000">
                    <a:schemeClr val="accent5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5-F2A4-49E0-A1CE-8296B806F8F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43000"/>
                      <a:satMod val="165000"/>
                    </a:schemeClr>
                  </a:gs>
                  <a:gs pos="55000">
                    <a:schemeClr val="accent6">
                      <a:tint val="83000"/>
                      <a:satMod val="155000"/>
                    </a:schemeClr>
                  </a:gs>
                  <a:gs pos="100000">
                    <a:schemeClr val="accent6">
                      <a:shade val="85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7-F2A4-49E0-A1CE-8296B806F8F6}"/>
              </c:ext>
            </c:extLst>
          </c:dPt>
          <c:cat>
            <c:strRef>
              <c:f>Лист1!$A$2:$A$5</c:f>
              <c:strCache>
                <c:ptCount val="4"/>
                <c:pt idx="0">
                  <c:v>Налог на доходы физических лиц - 18.4%</c:v>
                </c:pt>
                <c:pt idx="1">
                  <c:v>Налоги на совокупный доход - 8.0%</c:v>
                </c:pt>
                <c:pt idx="2">
                  <c:v>Налоги на имущество - 66,7%</c:v>
                </c:pt>
                <c:pt idx="3">
                  <c:v>Неналоговые доходы - 6,8%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8-9D07-4474-9B15-5B2DE2C4C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kumimoji="0" lang="ru-RU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Динамика поступлений налога на доходы физических лиц в части бюджета </a:t>
            </a:r>
            <a:r>
              <a:rPr kumimoji="0" lang="ru-RU" sz="2000" kern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Шумилинского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сельского поселения </a:t>
            </a:r>
            <a:r>
              <a:rPr kumimoji="0" lang="ru-RU" sz="2000" kern="1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Верхнедонского</a:t>
            </a:r>
            <a:r>
              <a:rPr kumimoji="0" lang="ru-RU" sz="2000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ru-RU" sz="2000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района</a:t>
            </a:r>
          </a:p>
        </c:rich>
      </c:tx>
      <c:layout>
        <c:manualLayout>
          <c:xMode val="edge"/>
          <c:yMode val="edge"/>
          <c:x val="0.1526719160104987"/>
          <c:y val="7.8125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2747694233787286"/>
          <c:y val="0.41370324803149605"/>
          <c:w val="0.72580889107611701"/>
          <c:h val="0.4645676673228360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Динамика поступлений налога на доходы физических лиц в части бюджета Верхнедонского района</c:v>
                </c:pt>
              </c:strCache>
            </c:strRef>
          </c:tx>
          <c:spPr>
            <a:solidFill>
              <a:schemeClr val="accent4"/>
            </a:solidFill>
            <a:ln w="1905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1917.9</c:v>
                </c:pt>
                <c:pt idx="1">
                  <c:v>2070.8000000000002</c:v>
                </c:pt>
                <c:pt idx="2">
                  <c:v>2243.3000000000002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D-4AAB-8963-6E46169DDB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8118144"/>
        <c:axId val="38119680"/>
        <c:axId val="66328320"/>
      </c:bar3DChart>
      <c:catAx>
        <c:axId val="3811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119680"/>
        <c:crosses val="autoZero"/>
        <c:auto val="1"/>
        <c:lblAlgn val="ctr"/>
        <c:lblOffset val="100"/>
        <c:noMultiLvlLbl val="1"/>
      </c:catAx>
      <c:valAx>
        <c:axId val="38119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8118144"/>
        <c:crosses val="autoZero"/>
        <c:crossBetween val="between"/>
      </c:valAx>
      <c:serAx>
        <c:axId val="66328320"/>
        <c:scaling>
          <c:orientation val="minMax"/>
        </c:scaling>
        <c:delete val="1"/>
        <c:axPos val="b"/>
        <c:majorTickMark val="out"/>
        <c:minorTickMark val="none"/>
        <c:tickLblPos val="nextTo"/>
        <c:crossAx val="3811968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413045591523294E-2"/>
          <c:y val="4.4713540763351732E-2"/>
          <c:w val="0.91461164576650145"/>
          <c:h val="0.7478143536022784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15779.7</c:v>
                </c:pt>
                <c:pt idx="2">
                  <c:v>7555.1</c:v>
                </c:pt>
                <c:pt idx="3">
                  <c:v>6873.8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D2-452B-813D-45003E7F3C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gapDepth val="201"/>
        <c:shape val="pyramid"/>
        <c:axId val="38132352"/>
        <c:axId val="38199680"/>
        <c:axId val="0"/>
      </c:bar3DChart>
      <c:catAx>
        <c:axId val="38132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900" b="1">
                <a:latin typeface="+mj-lt"/>
              </a:defRPr>
            </a:pPr>
            <a:endParaRPr lang="ru-RU"/>
          </a:p>
        </c:txPr>
        <c:crossAx val="38199680"/>
        <c:crosses val="autoZero"/>
        <c:auto val="1"/>
        <c:lblAlgn val="ctr"/>
        <c:lblOffset val="100"/>
        <c:noMultiLvlLbl val="0"/>
      </c:catAx>
      <c:valAx>
        <c:axId val="38199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3813235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3149476447061444E-2"/>
          <c:y val="0.92206273775249459"/>
          <c:w val="0.45988268168616192"/>
          <c:h val="7.500040468509718E-2"/>
        </c:manualLayout>
      </c:layout>
      <c:overlay val="0"/>
      <c:txPr>
        <a:bodyPr/>
        <a:lstStyle/>
        <a:p>
          <a:pPr>
            <a:defRPr sz="1700">
              <a:latin typeface="+mj-l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20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106517935258093E-2"/>
          <c:y val="3.9140800568813507E-2"/>
          <c:w val="0.94860181539808619"/>
          <c:h val="0.872539291599487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D8D4-424C-A29E-1EAAA3FA5010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D8D4-424C-A29E-1EAAA3FA501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5-D8D4-424C-A29E-1EAAA3FA5010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D4-424C-A29E-1EAAA3FA5010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8D4-424C-A29E-1EAAA3FA5010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8D4-424C-A29E-1EAAA3FA5010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8D4-424C-A29E-1EAAA3FA501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26204.1</c:v>
                </c:pt>
                <c:pt idx="2">
                  <c:v>17572.8</c:v>
                </c:pt>
                <c:pt idx="3">
                  <c:v>17064.8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8D4-424C-A29E-1EAAA3FA5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38216064"/>
        <c:axId val="38217600"/>
        <c:axId val="0"/>
      </c:bar3DChart>
      <c:catAx>
        <c:axId val="3821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8217600"/>
        <c:crosses val="autoZero"/>
        <c:auto val="1"/>
        <c:lblAlgn val="ctr"/>
        <c:lblOffset val="100"/>
        <c:noMultiLvlLbl val="0"/>
      </c:catAx>
      <c:valAx>
        <c:axId val="38217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>
                    <a:latin typeface="Arial Cyr" pitchFamily="34" charset="0"/>
                    <a:cs typeface="Arial Cyr" pitchFamily="34" charset="0"/>
                  </a:defRPr>
                </a:pPr>
                <a:r>
                  <a:rPr lang="ru-RU" sz="1800" dirty="0" smtClean="0">
                    <a:latin typeface="Arial Cyr" pitchFamily="34" charset="0"/>
                    <a:cs typeface="Arial Cyr" pitchFamily="34" charset="0"/>
                  </a:rPr>
                  <a:t>тыс. рублей</a:t>
                </a:r>
                <a:endParaRPr lang="ru-RU" sz="1800" dirty="0">
                  <a:latin typeface="Arial Cyr" pitchFamily="34" charset="0"/>
                  <a:cs typeface="Arial Cyr" pitchFamily="34" charset="0"/>
                </a:endParaRPr>
              </a:p>
            </c:rich>
          </c:tx>
          <c:layout>
            <c:manualLayout>
              <c:xMode val="edge"/>
              <c:yMode val="edge"/>
              <c:x val="4.1283355205599247E-2"/>
              <c:y val="0.394782696880237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8216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9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664151356080491E-2"/>
          <c:y val="0.1828789003981445"/>
          <c:w val="0.52109994281441074"/>
          <c:h val="0.70944998020177874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bubble3D val="0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7FE-4AC5-A047-89B73DFBFBB3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7FE-4AC5-A047-89B73DFBFBB3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7FE-4AC5-A047-89B73DFBFBB3}"/>
              </c:ext>
            </c:extLst>
          </c:dPt>
          <c:dPt>
            <c:idx val="3"/>
            <c:bubble3D val="0"/>
            <c:explosion val="32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7FE-4AC5-A047-89B73DFBFBB3}"/>
              </c:ext>
            </c:extLst>
          </c:dPt>
          <c:dPt>
            <c:idx val="4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7FE-4AC5-A047-89B73DFBFBB3}"/>
              </c:ext>
            </c:extLst>
          </c:dPt>
          <c:dPt>
            <c:idx val="5"/>
            <c:bubble3D val="0"/>
            <c:explosion val="14"/>
            <c:spPr>
              <a:solidFill>
                <a:srgbClr val="FF99CC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7FE-4AC5-A047-89B73DFBFBB3}"/>
              </c:ext>
            </c:extLst>
          </c:dPt>
          <c:dPt>
            <c:idx val="6"/>
            <c:bubble3D val="0"/>
            <c:spPr>
              <a:solidFill>
                <a:srgbClr val="FF99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7FE-4AC5-A047-89B73DFBFBB3}"/>
              </c:ext>
            </c:extLst>
          </c:dPt>
          <c:dPt>
            <c:idx val="7"/>
            <c:bubble3D val="0"/>
            <c:spPr>
              <a:solidFill>
                <a:srgbClr val="00B0F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7FE-4AC5-A047-89B73DFBFBB3}"/>
              </c:ext>
            </c:extLst>
          </c:dPt>
          <c:dPt>
            <c:idx val="8"/>
            <c:bubble3D val="0"/>
            <c:spPr>
              <a:solidFill>
                <a:srgbClr val="00FF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7FE-4AC5-A047-89B73DFBFBB3}"/>
              </c:ext>
            </c:extLst>
          </c:dPt>
          <c:dPt>
            <c:idx val="9"/>
            <c:bubble3D val="0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7FE-4AC5-A047-89B73DFBFBB3}"/>
              </c:ext>
            </c:extLst>
          </c:dPt>
          <c:dPt>
            <c:idx val="10"/>
            <c:bubble3D val="0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27FE-4AC5-A047-89B73DFBFBB3}"/>
              </c:ext>
            </c:extLst>
          </c:dPt>
          <c:dPt>
            <c:idx val="11"/>
            <c:bubble3D val="0"/>
            <c:spPr>
              <a:solidFill>
                <a:srgbClr val="CCCCFF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27FE-4AC5-A047-89B73DFBFBB3}"/>
              </c:ext>
            </c:extLst>
          </c:dPt>
          <c:dLbls>
            <c:delete val="1"/>
          </c:dLbls>
          <c:cat>
            <c:strRef>
              <c:f>Sheet1!$B$1:$K$1</c:f>
              <c:strCache>
                <c:ptCount val="8"/>
                <c:pt idx="0">
                  <c:v>Соцполитика - 242,2 тыс.руб. - 0.9%</c:v>
                </c:pt>
                <c:pt idx="1">
                  <c:v>Культура, кинематография - 7221,0 тыс.руб. - 27,6%</c:v>
                </c:pt>
                <c:pt idx="2">
                  <c:v>Физкультура и спорт - 20,0 тыс.руб. - 0.1%</c:v>
                </c:pt>
                <c:pt idx="3">
                  <c:v>Нацэкономика - 3704,7 тыс.руб. - 14,1%</c:v>
                </c:pt>
                <c:pt idx="4">
                  <c:v>ЖКХ - 4610,9 тыс.руб. - 17,6%</c:v>
                </c:pt>
                <c:pt idx="5">
                  <c:v>Общегос-ные вопросы - 9947,7 тыс.руб. - 38,0%</c:v>
                </c:pt>
                <c:pt idx="6">
                  <c:v>Нацбезопасность, правоохранит. деятельность - 85,0 тыс.руб. - 0.3%</c:v>
                </c:pt>
                <c:pt idx="7">
                  <c:v>Национальная оборона - 352,6 тыс.руб.-1,3 %</c:v>
                </c:pt>
              </c:strCache>
            </c:strRef>
          </c:cat>
          <c:val>
            <c:numRef>
              <c:f>Sheet1!$B$2:$K$2</c:f>
              <c:numCache>
                <c:formatCode>General</c:formatCode>
                <c:ptCount val="9"/>
                <c:pt idx="0">
                  <c:v>242.2</c:v>
                </c:pt>
                <c:pt idx="1">
                  <c:v>7221</c:v>
                </c:pt>
                <c:pt idx="2">
                  <c:v>20</c:v>
                </c:pt>
                <c:pt idx="3">
                  <c:v>3704.7</c:v>
                </c:pt>
                <c:pt idx="4">
                  <c:v>4610.8999999999996</c:v>
                </c:pt>
                <c:pt idx="5">
                  <c:v>9947.7000000000007</c:v>
                </c:pt>
                <c:pt idx="6">
                  <c:v>85</c:v>
                </c:pt>
                <c:pt idx="8">
                  <c:v>352.6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27FE-4AC5-A047-89B73DFBFBB3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27FE-4AC5-A047-89B73DFBFBB3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D-27FE-4AC5-A047-89B73DFBFBB3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F-27FE-4AC5-A047-89B73DFBFBB3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1-27FE-4AC5-A047-89B73DFBFBB3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3-27FE-4AC5-A047-89B73DFBFBB3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5-27FE-4AC5-A047-89B73DFBFBB3}"/>
              </c:ext>
            </c:extLst>
          </c:dPt>
          <c:dPt>
            <c:idx val="7"/>
            <c:bubble3D val="0"/>
            <c:spPr>
              <a:solidFill>
                <a:srgbClr val="CCCCFF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27FE-4AC5-A047-89B73DFBFBB3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9-27FE-4AC5-A047-89B73DFBFBB3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B-27FE-4AC5-A047-89B73DFBFBB3}"/>
              </c:ext>
            </c:extLst>
          </c:dPt>
          <c:dPt>
            <c:idx val="10"/>
            <c:bubble3D val="0"/>
            <c:spPr>
              <a:solidFill>
                <a:srgbClr val="00FF00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D-27FE-4AC5-A047-89B73DFBFBB3}"/>
              </c:ext>
            </c:extLst>
          </c:dPt>
          <c:dPt>
            <c:idx val="11"/>
            <c:bubble3D val="0"/>
            <c:spPr>
              <a:solidFill>
                <a:srgbClr val="00FFFF"/>
              </a:solidFill>
              <a:ln w="12614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F-27FE-4AC5-A047-89B73DFBFBB3}"/>
              </c:ext>
            </c:extLst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Sheet1!$B$1:$K$1</c:f>
              <c:strCache>
                <c:ptCount val="8"/>
                <c:pt idx="0">
                  <c:v>Соцполитика - 242,2 тыс.руб. - 0.9%</c:v>
                </c:pt>
                <c:pt idx="1">
                  <c:v>Культура, кинематография - 7221,0 тыс.руб. - 27,6%</c:v>
                </c:pt>
                <c:pt idx="2">
                  <c:v>Физкультура и спорт - 20,0 тыс.руб. - 0.1%</c:v>
                </c:pt>
                <c:pt idx="3">
                  <c:v>Нацэкономика - 3704,7 тыс.руб. - 14,1%</c:v>
                </c:pt>
                <c:pt idx="4">
                  <c:v>ЖКХ - 4610,9 тыс.руб. - 17,6%</c:v>
                </c:pt>
                <c:pt idx="5">
                  <c:v>Общегос-ные вопросы - 9947,7 тыс.руб. - 38,0%</c:v>
                </c:pt>
                <c:pt idx="6">
                  <c:v>Нацбезопасность, правоохранит. деятельность - 85,0 тыс.руб. - 0.3%</c:v>
                </c:pt>
                <c:pt idx="7">
                  <c:v>Национальная оборона - 352,6 тыс.руб.-1,3 %</c:v>
                </c:pt>
              </c:strCache>
            </c:strRef>
          </c:cat>
          <c:val>
            <c:numRef>
              <c:f>Sheet1!$B$3:$K$3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30-27FE-4AC5-A047-89B73DFBFBB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229">
          <a:noFill/>
        </a:ln>
      </c:spPr>
    </c:plotArea>
    <c:legend>
      <c:legendPos val="r"/>
      <c:legendEntry>
        <c:idx val="8"/>
        <c:delete val="1"/>
      </c:legendEntry>
      <c:layout>
        <c:manualLayout>
          <c:xMode val="edge"/>
          <c:yMode val="edge"/>
          <c:x val="0.60413374890638649"/>
          <c:y val="0"/>
          <c:w val="0.32949442257217848"/>
          <c:h val="0.55646273021595793"/>
        </c:manualLayout>
      </c:layout>
      <c:overlay val="0"/>
      <c:spPr>
        <a:noFill/>
        <a:ln w="3154">
          <a:noFill/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- расходы бюджета Шумилинского сельского поселения , формируемые в рамках муниципальных программ Шумилинского сельского поселения</c:v>
                </c:pt>
              </c:strCache>
            </c:strRef>
          </c:tx>
          <c:invertIfNegative val="0"/>
          <c:dLbls>
            <c:spPr>
              <a:gradFill rotWithShape="1">
                <a:gsLst>
                  <a:gs pos="0">
                    <a:schemeClr val="accent1">
                      <a:tint val="1000"/>
                      <a:satMod val="255000"/>
                    </a:schemeClr>
                  </a:gs>
                  <a:gs pos="55000">
                    <a:schemeClr val="accent1">
                      <a:tint val="12000"/>
                      <a:satMod val="255000"/>
                    </a:schemeClr>
                  </a:gs>
                  <a:gs pos="100000">
                    <a:schemeClr val="accent1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15919.8</c:v>
                </c:pt>
                <c:pt idx="1">
                  <c:v>7080.1</c:v>
                </c:pt>
                <c:pt idx="2">
                  <c:v>5334.2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5F-461C-8D09-49A367B19BF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- непрограммные расходы бюджета Шумилинского сельского поселения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7636813502203457E-2"/>
                  <c:y val="-8.7603050116218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5F-461C-8D09-49A367B19BF3}"/>
                </c:ext>
              </c:extLst>
            </c:dLbl>
            <c:dLbl>
              <c:idx val="1"/>
              <c:layout>
                <c:manualLayout>
                  <c:x val="4.4092323075214023E-3"/>
                  <c:y val="-9.2912325880838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55F-461C-8D09-49A367B19BF3}"/>
                </c:ext>
              </c:extLst>
            </c:dLbl>
            <c:dLbl>
              <c:idx val="2"/>
              <c:layout>
                <c:manualLayout>
                  <c:x val="5.8789764100285772E-3"/>
                  <c:y val="-9.29123258808381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55F-461C-8D09-49A367B19BF3}"/>
                </c:ext>
              </c:extLst>
            </c:dLbl>
            <c:spPr>
              <a:gradFill rotWithShape="1">
                <a:gsLst>
                  <a:gs pos="0">
                    <a:schemeClr val="accent2">
                      <a:tint val="1000"/>
                      <a:satMod val="255000"/>
                    </a:schemeClr>
                  </a:gs>
                  <a:gs pos="55000">
                    <a:schemeClr val="accent2">
                      <a:tint val="12000"/>
                      <a:satMod val="255000"/>
                    </a:schemeClr>
                  </a:gs>
                  <a:gs pos="100000">
                    <a:schemeClr val="accent2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10284.299999999999</c:v>
                </c:pt>
                <c:pt idx="1">
                  <c:v>10492.7</c:v>
                </c:pt>
                <c:pt idx="2">
                  <c:v>11720.6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5F-461C-8D09-49A367B19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206"/>
        <c:shape val="cylinder"/>
        <c:axId val="39701504"/>
        <c:axId val="39707392"/>
        <c:axId val="0"/>
      </c:bar3DChart>
      <c:catAx>
        <c:axId val="3970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9707392"/>
        <c:crosses val="autoZero"/>
        <c:auto val="1"/>
        <c:lblAlgn val="ctr"/>
        <c:lblOffset val="100"/>
        <c:noMultiLvlLbl val="0"/>
      </c:catAx>
      <c:valAx>
        <c:axId val="39707392"/>
        <c:scaling>
          <c:orientation val="minMax"/>
          <c:max val="18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701504"/>
        <c:crosses val="autoZero"/>
        <c:crossBetween val="between"/>
        <c:majorUnit val="1000"/>
      </c:valAx>
    </c:plotArea>
    <c:legend>
      <c:legendPos val="r"/>
      <c:layout>
        <c:manualLayout>
          <c:xMode val="edge"/>
          <c:yMode val="edge"/>
          <c:x val="0.65680155908602833"/>
          <c:y val="2.9777930134947582E-2"/>
          <c:w val="0.3395418307086619"/>
          <c:h val="0.9639606779150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60676259143177"/>
          <c:y val="3.1605840010423158E-2"/>
          <c:w val="0.56654341350486714"/>
          <c:h val="0.6189309735522116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бюджетных ассигнований, тыс.рублей</c:v>
                </c:pt>
              </c:strCache>
            </c:strRef>
          </c:tx>
          <c:invertIfNegative val="0"/>
          <c:dLbls>
            <c:spPr>
              <a:gradFill rotWithShape="1">
                <a:gsLst>
                  <a:gs pos="0">
                    <a:schemeClr val="accent1">
                      <a:tint val="1000"/>
                      <a:satMod val="255000"/>
                    </a:schemeClr>
                  </a:gs>
                  <a:gs pos="55000">
                    <a:schemeClr val="accent1">
                      <a:tint val="12000"/>
                      <a:satMod val="255000"/>
                    </a:schemeClr>
                  </a:gs>
                  <a:gs pos="100000">
                    <a:schemeClr val="accent1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1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15919.8</c:v>
                </c:pt>
                <c:pt idx="1">
                  <c:v>7080.1</c:v>
                </c:pt>
                <c:pt idx="2">
                  <c:v>5334.2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66-446E-A21E-C817446F2A0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5465088"/>
        <c:axId val="167858944"/>
        <c:axId val="0"/>
      </c:bar3DChart>
      <c:catAx>
        <c:axId val="16546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67858944"/>
        <c:crosses val="autoZero"/>
        <c:auto val="1"/>
        <c:lblAlgn val="ctr"/>
        <c:lblOffset val="100"/>
        <c:noMultiLvlLbl val="0"/>
      </c:catAx>
      <c:valAx>
        <c:axId val="167858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5465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77648352462264"/>
          <c:y val="7.2757361029975584E-2"/>
          <c:w val="0.27568636723175444"/>
          <c:h val="0.1471284440617719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4BACC6">
            <a:lumMod val="60000"/>
            <a:lumOff val="40000"/>
            <a:alpha val="45000"/>
          </a:srgbClr>
        </a:solidFill>
      </c:spPr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6507985110958771E-2"/>
          <c:y val="0.21804077324741694"/>
          <c:w val="0.74498824882149484"/>
          <c:h val="0.58617301781283548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gapDepth val="160"/>
        <c:shape val="cylinder"/>
        <c:axId val="39770752"/>
        <c:axId val="39911808"/>
        <c:axId val="0"/>
      </c:bar3DChart>
      <c:catAx>
        <c:axId val="39770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9911808"/>
        <c:crosses val="autoZero"/>
        <c:auto val="1"/>
        <c:lblAlgn val="ctr"/>
        <c:lblOffset val="100"/>
        <c:noMultiLvlLbl val="0"/>
      </c:catAx>
      <c:valAx>
        <c:axId val="3991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9770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7EE4AA-C05D-4817-B3FA-E16DDC68FF8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F28430-73A4-45B1-A5E2-B2781C6C6FD2}">
      <dgm:prSet phldrT="[Текст]" custT="1"/>
      <dgm:spPr/>
      <dgm:t>
        <a:bodyPr/>
        <a:lstStyle/>
        <a:p>
          <a:r>
            <a:rPr lang="ru-RU" sz="1400" b="1" dirty="0" err="1" smtClean="0"/>
            <a:t>обеспечсние</a:t>
          </a:r>
          <a:r>
            <a:rPr lang="ru-RU" sz="1400" b="1" dirty="0" smtClean="0"/>
            <a:t> устойчивости и сбалансированности бюджетной системы в целях гарантированного исполнения действующих и принимаемых расходных обязательств</a:t>
          </a:r>
          <a:endParaRPr lang="ru-RU" sz="1400" dirty="0"/>
        </a:p>
      </dgm:t>
    </dgm:pt>
    <dgm:pt modelId="{AEB9C4D6-0A5B-4F59-B952-EE3AF521FEB2}" type="parTrans" cxnId="{B610491F-5C3F-4064-80EB-1342A8C48D3A}">
      <dgm:prSet/>
      <dgm:spPr/>
      <dgm:t>
        <a:bodyPr/>
        <a:lstStyle/>
        <a:p>
          <a:endParaRPr lang="ru-RU"/>
        </a:p>
      </dgm:t>
    </dgm:pt>
    <dgm:pt modelId="{DB338904-3A51-4EAE-8D77-8D651D3C14A3}" type="sibTrans" cxnId="{B610491F-5C3F-4064-80EB-1342A8C48D3A}">
      <dgm:prSet/>
      <dgm:spPr/>
      <dgm:t>
        <a:bodyPr/>
        <a:lstStyle/>
        <a:p>
          <a:endParaRPr lang="ru-RU"/>
        </a:p>
      </dgm:t>
    </dgm:pt>
    <dgm:pt modelId="{2AE8D999-A175-4F1E-9DEB-25189BFF394F}">
      <dgm:prSet phldrT="[Текст]" custT="1"/>
      <dgm:spPr/>
      <dgm:t>
        <a:bodyPr/>
        <a:lstStyle/>
        <a:p>
          <a:r>
            <a:rPr lang="ru-RU" sz="1400" b="1" dirty="0" smtClean="0"/>
            <a:t>повышение эффективности бюджетной политики, в том числе за счет роста эффективности бюджетных расходов</a:t>
          </a:r>
          <a:endParaRPr lang="ru-RU" sz="1400" b="1" dirty="0"/>
        </a:p>
      </dgm:t>
    </dgm:pt>
    <dgm:pt modelId="{5A8FE34F-EE3F-4083-8FF4-0FF81E1C8A4B}" type="parTrans" cxnId="{C42CFBF0-F814-4D72-856A-05AF4961309B}">
      <dgm:prSet/>
      <dgm:spPr/>
      <dgm:t>
        <a:bodyPr/>
        <a:lstStyle/>
        <a:p>
          <a:endParaRPr lang="ru-RU"/>
        </a:p>
      </dgm:t>
    </dgm:pt>
    <dgm:pt modelId="{0A142342-DE99-4557-BF61-C6181317F2B4}" type="sibTrans" cxnId="{C42CFBF0-F814-4D72-856A-05AF4961309B}">
      <dgm:prSet/>
      <dgm:spPr/>
      <dgm:t>
        <a:bodyPr/>
        <a:lstStyle/>
        <a:p>
          <a:endParaRPr lang="ru-RU"/>
        </a:p>
      </dgm:t>
    </dgm:pt>
    <dgm:pt modelId="{03C10B46-37AE-4E6E-95CB-CD5BE1FC02FA}">
      <dgm:prSet phldrT="[Текст]" custT="1"/>
      <dgm:spPr/>
      <dgm:t>
        <a:bodyPr/>
        <a:lstStyle/>
        <a:p>
          <a:r>
            <a:rPr lang="en-US" sz="1400" b="1" dirty="0" smtClean="0"/>
            <a:t>c</a:t>
          </a:r>
          <a:r>
            <a:rPr lang="ru-RU" sz="1400" b="1" dirty="0" err="1" smtClean="0"/>
            <a:t>оответствие</a:t>
          </a:r>
          <a:r>
            <a:rPr lang="ru-RU" sz="1400" b="1" dirty="0" smtClean="0"/>
            <a:t> финансовых возможностей </a:t>
          </a:r>
          <a:r>
            <a:rPr lang="ru-RU" sz="1400" b="1" dirty="0" err="1" smtClean="0"/>
            <a:t>Шумилинского</a:t>
          </a:r>
          <a:r>
            <a:rPr lang="ru-RU" sz="1400" b="1" dirty="0" smtClean="0"/>
            <a:t> сельского поселения  ключевым направлениям развития</a:t>
          </a:r>
          <a:endParaRPr lang="ru-RU" sz="1400" b="1" dirty="0"/>
        </a:p>
      </dgm:t>
    </dgm:pt>
    <dgm:pt modelId="{232B3A79-5417-4352-AF3E-59BE83AD2E0D}" type="parTrans" cxnId="{B49949D4-9B58-4DDF-8059-851E4AF14173}">
      <dgm:prSet/>
      <dgm:spPr/>
      <dgm:t>
        <a:bodyPr/>
        <a:lstStyle/>
        <a:p>
          <a:endParaRPr lang="ru-RU"/>
        </a:p>
      </dgm:t>
    </dgm:pt>
    <dgm:pt modelId="{CEFF3FEF-1D59-40D6-841F-7E20B95B67D3}" type="sibTrans" cxnId="{B49949D4-9B58-4DDF-8059-851E4AF14173}">
      <dgm:prSet/>
      <dgm:spPr/>
      <dgm:t>
        <a:bodyPr/>
        <a:lstStyle/>
        <a:p>
          <a:endParaRPr lang="ru-RU"/>
        </a:p>
      </dgm:t>
    </dgm:pt>
    <dgm:pt modelId="{EF6196DC-A150-4DD6-8CAF-BBAC8BEBD117}">
      <dgm:prSet phldrT="[Текст]" custT="1"/>
      <dgm:spPr/>
      <dgm:t>
        <a:bodyPr/>
        <a:lstStyle/>
        <a:p>
          <a:r>
            <a:rPr lang="ru-RU" sz="1400" b="1" dirty="0" smtClean="0"/>
            <a:t>повышение роли бюджетной политики для поддержки экономического роста</a:t>
          </a:r>
          <a:endParaRPr lang="ru-RU" sz="1400" b="1" dirty="0"/>
        </a:p>
      </dgm:t>
    </dgm:pt>
    <dgm:pt modelId="{7C16D14D-5166-4FD5-BB9C-F41E9ACDF9E4}" type="parTrans" cxnId="{5FAF88C4-AEC8-472A-AE64-14758C0DFB77}">
      <dgm:prSet/>
      <dgm:spPr/>
      <dgm:t>
        <a:bodyPr/>
        <a:lstStyle/>
        <a:p>
          <a:endParaRPr lang="ru-RU"/>
        </a:p>
      </dgm:t>
    </dgm:pt>
    <dgm:pt modelId="{EE9829EC-B9C0-4761-8135-3E6756EC391D}" type="sibTrans" cxnId="{5FAF88C4-AEC8-472A-AE64-14758C0DFB77}">
      <dgm:prSet/>
      <dgm:spPr/>
      <dgm:t>
        <a:bodyPr/>
        <a:lstStyle/>
        <a:p>
          <a:endParaRPr lang="ru-RU"/>
        </a:p>
      </dgm:t>
    </dgm:pt>
    <dgm:pt modelId="{FA8A761B-93CA-4E19-AE33-00DD2A271981}">
      <dgm:prSet phldrT="[Текст]" custT="1"/>
      <dgm:spPr/>
      <dgm:t>
        <a:bodyPr/>
        <a:lstStyle/>
        <a:p>
          <a:r>
            <a:rPr lang="ru-RU" sz="1400" b="1" dirty="0" smtClean="0"/>
            <a:t>повышение прозрачности и открытости бюджетного процесса</a:t>
          </a:r>
          <a:endParaRPr lang="ru-RU" sz="1400" b="1" dirty="0"/>
        </a:p>
      </dgm:t>
    </dgm:pt>
    <dgm:pt modelId="{B6891766-8A27-4F29-AFC3-2D4FF83F9C9F}" type="parTrans" cxnId="{D79A6F3A-F95A-4D20-98FD-7F5CD7508E01}">
      <dgm:prSet/>
      <dgm:spPr/>
      <dgm:t>
        <a:bodyPr/>
        <a:lstStyle/>
        <a:p>
          <a:endParaRPr lang="ru-RU"/>
        </a:p>
      </dgm:t>
    </dgm:pt>
    <dgm:pt modelId="{1BCBCCF3-E3E0-498B-8F92-F0867C843242}" type="sibTrans" cxnId="{D79A6F3A-F95A-4D20-98FD-7F5CD7508E01}">
      <dgm:prSet/>
      <dgm:spPr/>
      <dgm:t>
        <a:bodyPr/>
        <a:lstStyle/>
        <a:p>
          <a:endParaRPr lang="ru-RU"/>
        </a:p>
      </dgm:t>
    </dgm:pt>
    <dgm:pt modelId="{95EC139F-264E-4DB6-9F36-A28B71AAC25D}" type="pres">
      <dgm:prSet presAssocID="{937EE4AA-C05D-4817-B3FA-E16DDC68FF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A7F70E-5DBA-4B04-83E5-7149E2A7F18B}" type="pres">
      <dgm:prSet presAssocID="{C0F28430-73A4-45B1-A5E2-B2781C6C6FD2}" presName="parentLin" presStyleCnt="0"/>
      <dgm:spPr/>
    </dgm:pt>
    <dgm:pt modelId="{859CE021-ABF6-40A2-9239-D78F43D1E8FE}" type="pres">
      <dgm:prSet presAssocID="{C0F28430-73A4-45B1-A5E2-B2781C6C6FD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4479792-7FF6-4864-B48F-D938C903E266}" type="pres">
      <dgm:prSet presAssocID="{C0F28430-73A4-45B1-A5E2-B2781C6C6FD2}" presName="parentText" presStyleLbl="node1" presStyleIdx="0" presStyleCnt="5" custScaleX="127845" custScaleY="143055" custLinFactNeighborX="18644" custLinFactNeighborY="62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188A46-EE99-4D0A-BB3E-CF11B10FAB0C}" type="pres">
      <dgm:prSet presAssocID="{C0F28430-73A4-45B1-A5E2-B2781C6C6FD2}" presName="negativeSpace" presStyleCnt="0"/>
      <dgm:spPr/>
    </dgm:pt>
    <dgm:pt modelId="{0F93BCA9-4BF1-4473-B631-3C8382CFC7B8}" type="pres">
      <dgm:prSet presAssocID="{C0F28430-73A4-45B1-A5E2-B2781C6C6FD2}" presName="childText" presStyleLbl="conFgAcc1" presStyleIdx="0" presStyleCnt="5" custFlipVert="1" custFlipHor="1" custScaleX="11864" custScaleY="58748" custLinFactNeighborX="72034" custLinFactNeighborY="16962">
        <dgm:presLayoutVars>
          <dgm:bulletEnabled val="1"/>
        </dgm:presLayoutVars>
      </dgm:prSet>
      <dgm:spPr/>
    </dgm:pt>
    <dgm:pt modelId="{37AEEBA1-319E-43D5-8EA7-4AF484E272C0}" type="pres">
      <dgm:prSet presAssocID="{DB338904-3A51-4EAE-8D77-8D651D3C14A3}" presName="spaceBetweenRectangles" presStyleCnt="0"/>
      <dgm:spPr/>
    </dgm:pt>
    <dgm:pt modelId="{BAE5627A-C358-4AF6-B19C-67C21519447F}" type="pres">
      <dgm:prSet presAssocID="{2AE8D999-A175-4F1E-9DEB-25189BFF394F}" presName="parentLin" presStyleCnt="0"/>
      <dgm:spPr/>
    </dgm:pt>
    <dgm:pt modelId="{1077C874-5923-42BF-8499-70B0E5993D02}" type="pres">
      <dgm:prSet presAssocID="{2AE8D999-A175-4F1E-9DEB-25189BFF394F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0B8DDA6-788D-4E3F-AFA6-52F60ACBA801}" type="pres">
      <dgm:prSet presAssocID="{2AE8D999-A175-4F1E-9DEB-25189BFF394F}" presName="parentText" presStyleLbl="node1" presStyleIdx="1" presStyleCnt="5" custScaleX="134111" custScaleY="145133" custLinFactNeighborX="1695" custLinFactNeighborY="30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78A95E-7BCF-4774-B91C-542C0F4AEE72}" type="pres">
      <dgm:prSet presAssocID="{2AE8D999-A175-4F1E-9DEB-25189BFF394F}" presName="negativeSpace" presStyleCnt="0"/>
      <dgm:spPr/>
    </dgm:pt>
    <dgm:pt modelId="{9EF67DCD-ED42-4C3B-B1F3-7F6D8AF1DDD8}" type="pres">
      <dgm:prSet presAssocID="{2AE8D999-A175-4F1E-9DEB-25189BFF394F}" presName="childText" presStyleLbl="conFgAcc1" presStyleIdx="1" presStyleCnt="5">
        <dgm:presLayoutVars>
          <dgm:bulletEnabled val="1"/>
        </dgm:presLayoutVars>
      </dgm:prSet>
      <dgm:spPr/>
    </dgm:pt>
    <dgm:pt modelId="{2E36CBC5-33D6-4B8B-B168-BB852E93C3D5}" type="pres">
      <dgm:prSet presAssocID="{0A142342-DE99-4557-BF61-C6181317F2B4}" presName="spaceBetweenRectangles" presStyleCnt="0"/>
      <dgm:spPr/>
    </dgm:pt>
    <dgm:pt modelId="{2817B2BC-F435-4922-B1B6-D086F51E881E}" type="pres">
      <dgm:prSet presAssocID="{03C10B46-37AE-4E6E-95CB-CD5BE1FC02FA}" presName="parentLin" presStyleCnt="0"/>
      <dgm:spPr/>
    </dgm:pt>
    <dgm:pt modelId="{37CABCEC-276E-4019-86B3-B20E0A810CE8}" type="pres">
      <dgm:prSet presAssocID="{03C10B46-37AE-4E6E-95CB-CD5BE1FC02F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A98748E-5E04-4A40-9F16-29D8C1B89F99}" type="pres">
      <dgm:prSet presAssocID="{03C10B46-37AE-4E6E-95CB-CD5BE1FC02FA}" presName="parentText" presStyleLbl="node1" presStyleIdx="2" presStyleCnt="5" custScaleX="1341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F9082-8735-4BAB-80F5-426A9A38A62B}" type="pres">
      <dgm:prSet presAssocID="{03C10B46-37AE-4E6E-95CB-CD5BE1FC02FA}" presName="negativeSpace" presStyleCnt="0"/>
      <dgm:spPr/>
    </dgm:pt>
    <dgm:pt modelId="{1C47213C-A6F6-493A-A3AA-EB679B3C5AEE}" type="pres">
      <dgm:prSet presAssocID="{03C10B46-37AE-4E6E-95CB-CD5BE1FC02FA}" presName="childText" presStyleLbl="conFgAcc1" presStyleIdx="2" presStyleCnt="5">
        <dgm:presLayoutVars>
          <dgm:bulletEnabled val="1"/>
        </dgm:presLayoutVars>
      </dgm:prSet>
      <dgm:spPr/>
    </dgm:pt>
    <dgm:pt modelId="{B9198CD9-60BA-4A1B-88BA-24576171D374}" type="pres">
      <dgm:prSet presAssocID="{CEFF3FEF-1D59-40D6-841F-7E20B95B67D3}" presName="spaceBetweenRectangles" presStyleCnt="0"/>
      <dgm:spPr/>
    </dgm:pt>
    <dgm:pt modelId="{07006DF7-ECBF-41D0-A8C7-C5314A795908}" type="pres">
      <dgm:prSet presAssocID="{EF6196DC-A150-4DD6-8CAF-BBAC8BEBD117}" presName="parentLin" presStyleCnt="0"/>
      <dgm:spPr/>
    </dgm:pt>
    <dgm:pt modelId="{D440E910-A7A6-4B58-A058-F85F02E504DD}" type="pres">
      <dgm:prSet presAssocID="{EF6196DC-A150-4DD6-8CAF-BBAC8BEBD117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EA4BF8C-26FD-44EE-8FC5-246A4611793E}" type="pres">
      <dgm:prSet presAssocID="{EF6196DC-A150-4DD6-8CAF-BBAC8BEBD117}" presName="parentText" presStyleLbl="node1" presStyleIdx="3" presStyleCnt="5" custScaleX="1339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63EEF-F191-4E78-A44F-3EEBA7A67F93}" type="pres">
      <dgm:prSet presAssocID="{EF6196DC-A150-4DD6-8CAF-BBAC8BEBD117}" presName="negativeSpace" presStyleCnt="0"/>
      <dgm:spPr/>
    </dgm:pt>
    <dgm:pt modelId="{3E33732A-F8B4-4465-ACE5-9BF94690F1CA}" type="pres">
      <dgm:prSet presAssocID="{EF6196DC-A150-4DD6-8CAF-BBAC8BEBD117}" presName="childText" presStyleLbl="conFgAcc1" presStyleIdx="3" presStyleCnt="5">
        <dgm:presLayoutVars>
          <dgm:bulletEnabled val="1"/>
        </dgm:presLayoutVars>
      </dgm:prSet>
      <dgm:spPr/>
    </dgm:pt>
    <dgm:pt modelId="{6BC29813-4D57-4094-8F9E-385FE14D97D4}" type="pres">
      <dgm:prSet presAssocID="{EE9829EC-B9C0-4761-8135-3E6756EC391D}" presName="spaceBetweenRectangles" presStyleCnt="0"/>
      <dgm:spPr/>
    </dgm:pt>
    <dgm:pt modelId="{A318C703-15EB-4573-8770-6B710153CB7F}" type="pres">
      <dgm:prSet presAssocID="{FA8A761B-93CA-4E19-AE33-00DD2A271981}" presName="parentLin" presStyleCnt="0"/>
      <dgm:spPr/>
    </dgm:pt>
    <dgm:pt modelId="{399F6188-7DE4-4942-ADF7-18CB55806E23}" type="pres">
      <dgm:prSet presAssocID="{FA8A761B-93CA-4E19-AE33-00DD2A271981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40EC99DD-F9DC-4590-B995-94C9C78F8785}" type="pres">
      <dgm:prSet presAssocID="{FA8A761B-93CA-4E19-AE33-00DD2A271981}" presName="parentText" presStyleLbl="node1" presStyleIdx="4" presStyleCnt="5" custScaleX="1331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7DDB3-DE29-46B2-8F16-E2BF4E9C4FF4}" type="pres">
      <dgm:prSet presAssocID="{FA8A761B-93CA-4E19-AE33-00DD2A271981}" presName="negativeSpace" presStyleCnt="0"/>
      <dgm:spPr/>
    </dgm:pt>
    <dgm:pt modelId="{C8C0F157-4D4C-4EAC-9F33-EEDBE2F58A05}" type="pres">
      <dgm:prSet presAssocID="{FA8A761B-93CA-4E19-AE33-00DD2A27198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D10DDB2-B589-4FE8-A25E-E4D54E7194F9}" type="presOf" srcId="{03C10B46-37AE-4E6E-95CB-CD5BE1FC02FA}" destId="{BA98748E-5E04-4A40-9F16-29D8C1B89F99}" srcOrd="1" destOrd="0" presId="urn:microsoft.com/office/officeart/2005/8/layout/list1"/>
    <dgm:cxn modelId="{5B8AAF0B-9419-4D1C-A2A6-B571958F6BF7}" type="presOf" srcId="{EF6196DC-A150-4DD6-8CAF-BBAC8BEBD117}" destId="{D440E910-A7A6-4B58-A058-F85F02E504DD}" srcOrd="0" destOrd="0" presId="urn:microsoft.com/office/officeart/2005/8/layout/list1"/>
    <dgm:cxn modelId="{CF588826-40A7-432B-9CAB-E99B676E17C5}" type="presOf" srcId="{2AE8D999-A175-4F1E-9DEB-25189BFF394F}" destId="{1077C874-5923-42BF-8499-70B0E5993D02}" srcOrd="0" destOrd="0" presId="urn:microsoft.com/office/officeart/2005/8/layout/list1"/>
    <dgm:cxn modelId="{B49949D4-9B58-4DDF-8059-851E4AF14173}" srcId="{937EE4AA-C05D-4817-B3FA-E16DDC68FF82}" destId="{03C10B46-37AE-4E6E-95CB-CD5BE1FC02FA}" srcOrd="2" destOrd="0" parTransId="{232B3A79-5417-4352-AF3E-59BE83AD2E0D}" sibTransId="{CEFF3FEF-1D59-40D6-841F-7E20B95B67D3}"/>
    <dgm:cxn modelId="{CE739177-DA18-4CE9-A986-00BAA26FA2A8}" type="presOf" srcId="{937EE4AA-C05D-4817-B3FA-E16DDC68FF82}" destId="{95EC139F-264E-4DB6-9F36-A28B71AAC25D}" srcOrd="0" destOrd="0" presId="urn:microsoft.com/office/officeart/2005/8/layout/list1"/>
    <dgm:cxn modelId="{A53B345A-6EBE-4122-80B2-FCED7C96DBFA}" type="presOf" srcId="{03C10B46-37AE-4E6E-95CB-CD5BE1FC02FA}" destId="{37CABCEC-276E-4019-86B3-B20E0A810CE8}" srcOrd="0" destOrd="0" presId="urn:microsoft.com/office/officeart/2005/8/layout/list1"/>
    <dgm:cxn modelId="{B1235688-3441-497B-A0E7-D1B873A4D2A3}" type="presOf" srcId="{EF6196DC-A150-4DD6-8CAF-BBAC8BEBD117}" destId="{5EA4BF8C-26FD-44EE-8FC5-246A4611793E}" srcOrd="1" destOrd="0" presId="urn:microsoft.com/office/officeart/2005/8/layout/list1"/>
    <dgm:cxn modelId="{D79A6F3A-F95A-4D20-98FD-7F5CD7508E01}" srcId="{937EE4AA-C05D-4817-B3FA-E16DDC68FF82}" destId="{FA8A761B-93CA-4E19-AE33-00DD2A271981}" srcOrd="4" destOrd="0" parTransId="{B6891766-8A27-4F29-AFC3-2D4FF83F9C9F}" sibTransId="{1BCBCCF3-E3E0-498B-8F92-F0867C843242}"/>
    <dgm:cxn modelId="{C42CFBF0-F814-4D72-856A-05AF4961309B}" srcId="{937EE4AA-C05D-4817-B3FA-E16DDC68FF82}" destId="{2AE8D999-A175-4F1E-9DEB-25189BFF394F}" srcOrd="1" destOrd="0" parTransId="{5A8FE34F-EE3F-4083-8FF4-0FF81E1C8A4B}" sibTransId="{0A142342-DE99-4557-BF61-C6181317F2B4}"/>
    <dgm:cxn modelId="{080F2B1D-375D-49BE-B886-F8ADF31F1102}" type="presOf" srcId="{C0F28430-73A4-45B1-A5E2-B2781C6C6FD2}" destId="{859CE021-ABF6-40A2-9239-D78F43D1E8FE}" srcOrd="0" destOrd="0" presId="urn:microsoft.com/office/officeart/2005/8/layout/list1"/>
    <dgm:cxn modelId="{EA93D66C-F560-4FFD-946D-2DDAA07DCB51}" type="presOf" srcId="{FA8A761B-93CA-4E19-AE33-00DD2A271981}" destId="{399F6188-7DE4-4942-ADF7-18CB55806E23}" srcOrd="0" destOrd="0" presId="urn:microsoft.com/office/officeart/2005/8/layout/list1"/>
    <dgm:cxn modelId="{54AB278E-AA46-442C-BE86-9AF2388666C9}" type="presOf" srcId="{FA8A761B-93CA-4E19-AE33-00DD2A271981}" destId="{40EC99DD-F9DC-4590-B995-94C9C78F8785}" srcOrd="1" destOrd="0" presId="urn:microsoft.com/office/officeart/2005/8/layout/list1"/>
    <dgm:cxn modelId="{404C29C3-38C5-42F1-A697-0F294800D8C5}" type="presOf" srcId="{2AE8D999-A175-4F1E-9DEB-25189BFF394F}" destId="{10B8DDA6-788D-4E3F-AFA6-52F60ACBA801}" srcOrd="1" destOrd="0" presId="urn:microsoft.com/office/officeart/2005/8/layout/list1"/>
    <dgm:cxn modelId="{47283B58-00AB-4AF0-A86F-653ECAEB062B}" type="presOf" srcId="{C0F28430-73A4-45B1-A5E2-B2781C6C6FD2}" destId="{74479792-7FF6-4864-B48F-D938C903E266}" srcOrd="1" destOrd="0" presId="urn:microsoft.com/office/officeart/2005/8/layout/list1"/>
    <dgm:cxn modelId="{5FAF88C4-AEC8-472A-AE64-14758C0DFB77}" srcId="{937EE4AA-C05D-4817-B3FA-E16DDC68FF82}" destId="{EF6196DC-A150-4DD6-8CAF-BBAC8BEBD117}" srcOrd="3" destOrd="0" parTransId="{7C16D14D-5166-4FD5-BB9C-F41E9ACDF9E4}" sibTransId="{EE9829EC-B9C0-4761-8135-3E6756EC391D}"/>
    <dgm:cxn modelId="{B610491F-5C3F-4064-80EB-1342A8C48D3A}" srcId="{937EE4AA-C05D-4817-B3FA-E16DDC68FF82}" destId="{C0F28430-73A4-45B1-A5E2-B2781C6C6FD2}" srcOrd="0" destOrd="0" parTransId="{AEB9C4D6-0A5B-4F59-B952-EE3AF521FEB2}" sibTransId="{DB338904-3A51-4EAE-8D77-8D651D3C14A3}"/>
    <dgm:cxn modelId="{D90463CB-287A-4D1D-B876-C4583C1BF84F}" type="presParOf" srcId="{95EC139F-264E-4DB6-9F36-A28B71AAC25D}" destId="{4FA7F70E-5DBA-4B04-83E5-7149E2A7F18B}" srcOrd="0" destOrd="0" presId="urn:microsoft.com/office/officeart/2005/8/layout/list1"/>
    <dgm:cxn modelId="{949B0604-1611-4CD4-87CB-6880EF00D0ED}" type="presParOf" srcId="{4FA7F70E-5DBA-4B04-83E5-7149E2A7F18B}" destId="{859CE021-ABF6-40A2-9239-D78F43D1E8FE}" srcOrd="0" destOrd="0" presId="urn:microsoft.com/office/officeart/2005/8/layout/list1"/>
    <dgm:cxn modelId="{50AA616F-F367-4B7E-8292-3BD9DC79E5DA}" type="presParOf" srcId="{4FA7F70E-5DBA-4B04-83E5-7149E2A7F18B}" destId="{74479792-7FF6-4864-B48F-D938C903E266}" srcOrd="1" destOrd="0" presId="urn:microsoft.com/office/officeart/2005/8/layout/list1"/>
    <dgm:cxn modelId="{1C1E7634-BD85-415E-9D75-3A67E18894B7}" type="presParOf" srcId="{95EC139F-264E-4DB6-9F36-A28B71AAC25D}" destId="{4D188A46-EE99-4D0A-BB3E-CF11B10FAB0C}" srcOrd="1" destOrd="0" presId="urn:microsoft.com/office/officeart/2005/8/layout/list1"/>
    <dgm:cxn modelId="{36A5BF56-4C28-47A3-AF82-077D6C80DDC9}" type="presParOf" srcId="{95EC139F-264E-4DB6-9F36-A28B71AAC25D}" destId="{0F93BCA9-4BF1-4473-B631-3C8382CFC7B8}" srcOrd="2" destOrd="0" presId="urn:microsoft.com/office/officeart/2005/8/layout/list1"/>
    <dgm:cxn modelId="{99386C20-7495-4AF8-AD30-6CE96B67CCB4}" type="presParOf" srcId="{95EC139F-264E-4DB6-9F36-A28B71AAC25D}" destId="{37AEEBA1-319E-43D5-8EA7-4AF484E272C0}" srcOrd="3" destOrd="0" presId="urn:microsoft.com/office/officeart/2005/8/layout/list1"/>
    <dgm:cxn modelId="{05214F79-F3BF-4F06-AC0D-3E5252BEE45D}" type="presParOf" srcId="{95EC139F-264E-4DB6-9F36-A28B71AAC25D}" destId="{BAE5627A-C358-4AF6-B19C-67C21519447F}" srcOrd="4" destOrd="0" presId="urn:microsoft.com/office/officeart/2005/8/layout/list1"/>
    <dgm:cxn modelId="{2E8EF947-4E9A-48BF-BB0E-8346B3253D08}" type="presParOf" srcId="{BAE5627A-C358-4AF6-B19C-67C21519447F}" destId="{1077C874-5923-42BF-8499-70B0E5993D02}" srcOrd="0" destOrd="0" presId="urn:microsoft.com/office/officeart/2005/8/layout/list1"/>
    <dgm:cxn modelId="{ABE4171C-4373-4C89-AC0C-811267D75AEE}" type="presParOf" srcId="{BAE5627A-C358-4AF6-B19C-67C21519447F}" destId="{10B8DDA6-788D-4E3F-AFA6-52F60ACBA801}" srcOrd="1" destOrd="0" presId="urn:microsoft.com/office/officeart/2005/8/layout/list1"/>
    <dgm:cxn modelId="{45FB19A7-8A6C-43EC-A70E-81A4ADAADFA0}" type="presParOf" srcId="{95EC139F-264E-4DB6-9F36-A28B71AAC25D}" destId="{7878A95E-7BCF-4774-B91C-542C0F4AEE72}" srcOrd="5" destOrd="0" presId="urn:microsoft.com/office/officeart/2005/8/layout/list1"/>
    <dgm:cxn modelId="{9F15810D-2DAA-4A53-947C-A53C9A8D90BF}" type="presParOf" srcId="{95EC139F-264E-4DB6-9F36-A28B71AAC25D}" destId="{9EF67DCD-ED42-4C3B-B1F3-7F6D8AF1DDD8}" srcOrd="6" destOrd="0" presId="urn:microsoft.com/office/officeart/2005/8/layout/list1"/>
    <dgm:cxn modelId="{5CC26407-6EB5-41E9-88D3-B35A783DE58D}" type="presParOf" srcId="{95EC139F-264E-4DB6-9F36-A28B71AAC25D}" destId="{2E36CBC5-33D6-4B8B-B168-BB852E93C3D5}" srcOrd="7" destOrd="0" presId="urn:microsoft.com/office/officeart/2005/8/layout/list1"/>
    <dgm:cxn modelId="{9D327E00-B9B4-4274-9387-013BE922440E}" type="presParOf" srcId="{95EC139F-264E-4DB6-9F36-A28B71AAC25D}" destId="{2817B2BC-F435-4922-B1B6-D086F51E881E}" srcOrd="8" destOrd="0" presId="urn:microsoft.com/office/officeart/2005/8/layout/list1"/>
    <dgm:cxn modelId="{A89D9216-855C-4757-BBD4-82C8CE98F13E}" type="presParOf" srcId="{2817B2BC-F435-4922-B1B6-D086F51E881E}" destId="{37CABCEC-276E-4019-86B3-B20E0A810CE8}" srcOrd="0" destOrd="0" presId="urn:microsoft.com/office/officeart/2005/8/layout/list1"/>
    <dgm:cxn modelId="{3D990140-A589-4871-80FA-B33058354E66}" type="presParOf" srcId="{2817B2BC-F435-4922-B1B6-D086F51E881E}" destId="{BA98748E-5E04-4A40-9F16-29D8C1B89F99}" srcOrd="1" destOrd="0" presId="urn:microsoft.com/office/officeart/2005/8/layout/list1"/>
    <dgm:cxn modelId="{1BF1E38E-07DE-4A0A-B4F7-00EC4CBC25E0}" type="presParOf" srcId="{95EC139F-264E-4DB6-9F36-A28B71AAC25D}" destId="{53CF9082-8735-4BAB-80F5-426A9A38A62B}" srcOrd="9" destOrd="0" presId="urn:microsoft.com/office/officeart/2005/8/layout/list1"/>
    <dgm:cxn modelId="{B58465F3-9ABB-4976-9B48-0915BBB5EF99}" type="presParOf" srcId="{95EC139F-264E-4DB6-9F36-A28B71AAC25D}" destId="{1C47213C-A6F6-493A-A3AA-EB679B3C5AEE}" srcOrd="10" destOrd="0" presId="urn:microsoft.com/office/officeart/2005/8/layout/list1"/>
    <dgm:cxn modelId="{0233FC7C-0DD3-4668-8BB6-71C0D32D2565}" type="presParOf" srcId="{95EC139F-264E-4DB6-9F36-A28B71AAC25D}" destId="{B9198CD9-60BA-4A1B-88BA-24576171D374}" srcOrd="11" destOrd="0" presId="urn:microsoft.com/office/officeart/2005/8/layout/list1"/>
    <dgm:cxn modelId="{05D2F98A-F62E-4FAB-A251-C26E779EC63C}" type="presParOf" srcId="{95EC139F-264E-4DB6-9F36-A28B71AAC25D}" destId="{07006DF7-ECBF-41D0-A8C7-C5314A795908}" srcOrd="12" destOrd="0" presId="urn:microsoft.com/office/officeart/2005/8/layout/list1"/>
    <dgm:cxn modelId="{A60FC3C4-973D-4D9A-8FC1-E7CFE4CD904C}" type="presParOf" srcId="{07006DF7-ECBF-41D0-A8C7-C5314A795908}" destId="{D440E910-A7A6-4B58-A058-F85F02E504DD}" srcOrd="0" destOrd="0" presId="urn:microsoft.com/office/officeart/2005/8/layout/list1"/>
    <dgm:cxn modelId="{25CAB57D-BFCC-43FD-8AFC-3C5CF9AB8CCF}" type="presParOf" srcId="{07006DF7-ECBF-41D0-A8C7-C5314A795908}" destId="{5EA4BF8C-26FD-44EE-8FC5-246A4611793E}" srcOrd="1" destOrd="0" presId="urn:microsoft.com/office/officeart/2005/8/layout/list1"/>
    <dgm:cxn modelId="{50B44DE2-29A1-4018-B2B3-5859621461FF}" type="presParOf" srcId="{95EC139F-264E-4DB6-9F36-A28B71AAC25D}" destId="{F9963EEF-F191-4E78-A44F-3EEBA7A67F93}" srcOrd="13" destOrd="0" presId="urn:microsoft.com/office/officeart/2005/8/layout/list1"/>
    <dgm:cxn modelId="{7AC56DBB-43DF-4584-8AD8-B04846BAAE8A}" type="presParOf" srcId="{95EC139F-264E-4DB6-9F36-A28B71AAC25D}" destId="{3E33732A-F8B4-4465-ACE5-9BF94690F1CA}" srcOrd="14" destOrd="0" presId="urn:microsoft.com/office/officeart/2005/8/layout/list1"/>
    <dgm:cxn modelId="{B4904399-7769-4149-A057-1BD9070DCC35}" type="presParOf" srcId="{95EC139F-264E-4DB6-9F36-A28B71AAC25D}" destId="{6BC29813-4D57-4094-8F9E-385FE14D97D4}" srcOrd="15" destOrd="0" presId="urn:microsoft.com/office/officeart/2005/8/layout/list1"/>
    <dgm:cxn modelId="{B4AD2E3D-E85D-4F08-96D9-2542F34C905A}" type="presParOf" srcId="{95EC139F-264E-4DB6-9F36-A28B71AAC25D}" destId="{A318C703-15EB-4573-8770-6B710153CB7F}" srcOrd="16" destOrd="0" presId="urn:microsoft.com/office/officeart/2005/8/layout/list1"/>
    <dgm:cxn modelId="{BFBA5DBE-E7E4-4CC3-B6A6-FEE2BC053D57}" type="presParOf" srcId="{A318C703-15EB-4573-8770-6B710153CB7F}" destId="{399F6188-7DE4-4942-ADF7-18CB55806E23}" srcOrd="0" destOrd="0" presId="urn:microsoft.com/office/officeart/2005/8/layout/list1"/>
    <dgm:cxn modelId="{D1E7EA18-FD11-4D2D-88AE-BFED6DCFA7D8}" type="presParOf" srcId="{A318C703-15EB-4573-8770-6B710153CB7F}" destId="{40EC99DD-F9DC-4590-B995-94C9C78F8785}" srcOrd="1" destOrd="0" presId="urn:microsoft.com/office/officeart/2005/8/layout/list1"/>
    <dgm:cxn modelId="{2774FBFF-7F5F-4F57-9DFA-6DD43C9B1170}" type="presParOf" srcId="{95EC139F-264E-4DB6-9F36-A28B71AAC25D}" destId="{F497DDB3-DE29-46B2-8F16-E2BF4E9C4FF4}" srcOrd="17" destOrd="0" presId="urn:microsoft.com/office/officeart/2005/8/layout/list1"/>
    <dgm:cxn modelId="{CF0F3221-0897-4052-927E-8E74C1C0BFEF}" type="presParOf" srcId="{95EC139F-264E-4DB6-9F36-A28B71AAC25D}" destId="{C8C0F157-4D4C-4EAC-9F33-EEDBE2F58A0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B6E1A6-335C-4958-9D34-220E0923536F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E14C9A-D5F4-4E71-884E-259C3FF13E55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Развитие транспортной системы </a:t>
          </a:r>
          <a:r>
            <a:rPr lang="ru-RU" sz="1100" b="1" dirty="0" smtClean="0"/>
            <a:t>23,2%</a:t>
          </a:r>
          <a:endParaRPr lang="ru-RU" sz="1100" b="1" dirty="0"/>
        </a:p>
      </dgm:t>
    </dgm:pt>
    <dgm:pt modelId="{F4CB3246-5706-41E3-916C-11405984385A}" type="parTrans" cxnId="{C8E33A2C-3515-4D4A-9BF9-CDB263310302}">
      <dgm:prSet/>
      <dgm:spPr/>
      <dgm:t>
        <a:bodyPr/>
        <a:lstStyle/>
        <a:p>
          <a:endParaRPr lang="ru-RU" sz="2400" b="1"/>
        </a:p>
      </dgm:t>
    </dgm:pt>
    <dgm:pt modelId="{B692D19F-21BC-401E-BA76-0453DDD4A70D}" type="sibTrans" cxnId="{C8E33A2C-3515-4D4A-9BF9-CDB263310302}">
      <dgm:prSet/>
      <dgm:spPr/>
      <dgm:t>
        <a:bodyPr/>
        <a:lstStyle/>
        <a:p>
          <a:endParaRPr lang="ru-RU" sz="2400" b="1"/>
        </a:p>
      </dgm:t>
    </dgm:pt>
    <dgm:pt modelId="{1CB92A12-F718-42C3-B71A-3C68F7ADBC52}">
      <dgm:prSet phldrT="[Текст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Муниципальная политика </a:t>
          </a:r>
          <a:r>
            <a:rPr lang="ru-RU" sz="1100" b="1" dirty="0" smtClean="0"/>
            <a:t>0,5%</a:t>
          </a:r>
          <a:endParaRPr lang="ru-RU" sz="1100" b="1" dirty="0"/>
        </a:p>
      </dgm:t>
    </dgm:pt>
    <dgm:pt modelId="{8307AB7A-0331-4391-B852-F6DE102F74AB}" type="parTrans" cxnId="{4F5F0C5C-3041-42CA-9AB5-165FCE9ED190}">
      <dgm:prSet/>
      <dgm:spPr/>
      <dgm:t>
        <a:bodyPr/>
        <a:lstStyle/>
        <a:p>
          <a:endParaRPr lang="ru-RU" sz="2400" b="1"/>
        </a:p>
      </dgm:t>
    </dgm:pt>
    <dgm:pt modelId="{2CE05A4E-4164-43C4-A6AD-0C572E08E952}" type="sibTrans" cxnId="{4F5F0C5C-3041-42CA-9AB5-165FCE9ED190}">
      <dgm:prSet/>
      <dgm:spPr/>
      <dgm:t>
        <a:bodyPr/>
        <a:lstStyle/>
        <a:p>
          <a:endParaRPr lang="ru-RU" sz="2400" b="1"/>
        </a:p>
      </dgm:t>
    </dgm:pt>
    <dgm:pt modelId="{744FD4B0-B968-4889-B9A1-405635C1DC74}">
      <dgm:prSet phldrT="[Текст]"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7400000" scaled="0"/>
        </a:gradFill>
      </dgm:spPr>
      <dgm:t>
        <a:bodyPr/>
        <a:lstStyle/>
        <a:p>
          <a:r>
            <a:rPr lang="ru-RU" sz="1100" b="1" dirty="0" smtClean="0"/>
            <a:t>Обеспечение общественного порядка и противодействия преступности </a:t>
          </a:r>
          <a:r>
            <a:rPr lang="ru-RU" sz="1100" b="1" dirty="0" smtClean="0"/>
            <a:t>0,2%</a:t>
          </a:r>
          <a:endParaRPr lang="ru-RU" sz="1100" b="1" dirty="0"/>
        </a:p>
      </dgm:t>
    </dgm:pt>
    <dgm:pt modelId="{70E056EF-549E-4AF1-AC07-5FDB18A59350}" type="parTrans" cxnId="{0A17D665-07A5-4928-A3F3-9198D0152F45}">
      <dgm:prSet/>
      <dgm:spPr/>
      <dgm:t>
        <a:bodyPr/>
        <a:lstStyle/>
        <a:p>
          <a:endParaRPr lang="ru-RU" sz="2400" b="1"/>
        </a:p>
      </dgm:t>
    </dgm:pt>
    <dgm:pt modelId="{FCBA5DF9-2603-4FB1-AE39-D61E096B3A96}" type="sibTrans" cxnId="{0A17D665-07A5-4928-A3F3-9198D0152F45}">
      <dgm:prSet/>
      <dgm:spPr/>
      <dgm:t>
        <a:bodyPr/>
        <a:lstStyle/>
        <a:p>
          <a:endParaRPr lang="ru-RU" sz="2400" b="1"/>
        </a:p>
      </dgm:t>
    </dgm:pt>
    <dgm:pt modelId="{763467E7-7527-4DBC-A847-FA527ADF6EA4}">
      <dgm:prSet phldrT="[Текст]" custT="1"/>
      <dgm:spPr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Социальная поддержка граждан </a:t>
          </a:r>
          <a:r>
            <a:rPr lang="ru-RU" sz="1100" b="1" dirty="0" smtClean="0"/>
            <a:t>1,5%</a:t>
          </a:r>
          <a:endParaRPr lang="ru-RU" sz="1100" b="1" dirty="0"/>
        </a:p>
      </dgm:t>
    </dgm:pt>
    <dgm:pt modelId="{98FE408B-425F-44C7-8F58-BDD5875CACBC}" type="parTrans" cxnId="{50EBFF6D-E431-4740-A377-6D97B9CE77AB}">
      <dgm:prSet/>
      <dgm:spPr/>
      <dgm:t>
        <a:bodyPr/>
        <a:lstStyle/>
        <a:p>
          <a:endParaRPr lang="ru-RU" sz="2400" b="1"/>
        </a:p>
      </dgm:t>
    </dgm:pt>
    <dgm:pt modelId="{729FF170-6E63-4E77-B176-AAFC6FBDE4A4}" type="sibTrans" cxnId="{50EBFF6D-E431-4740-A377-6D97B9CE77AB}">
      <dgm:prSet/>
      <dgm:spPr/>
      <dgm:t>
        <a:bodyPr/>
        <a:lstStyle/>
        <a:p>
          <a:endParaRPr lang="ru-RU" sz="2400" b="1"/>
        </a:p>
      </dgm:t>
    </dgm:pt>
    <dgm:pt modelId="{E3847842-79F0-4362-853E-AC9D5CF8D495}">
      <dgm:prSet phldrT="[Текст]" custT="1"/>
      <dgm:sp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Управление  муниципальными финансами</a:t>
          </a:r>
          <a:endParaRPr lang="ru-RU" sz="1100" b="1" dirty="0"/>
        </a:p>
      </dgm:t>
    </dgm:pt>
    <dgm:pt modelId="{010C60C4-629E-4747-B223-46F56226229B}" type="parTrans" cxnId="{050A96A0-F36C-4480-B9C5-1D6A9AF29932}">
      <dgm:prSet/>
      <dgm:spPr/>
      <dgm:t>
        <a:bodyPr/>
        <a:lstStyle/>
        <a:p>
          <a:endParaRPr lang="ru-RU" sz="2400" b="1"/>
        </a:p>
      </dgm:t>
    </dgm:pt>
    <dgm:pt modelId="{2BAC3683-8346-4CAE-88C3-3BD144EDDA4D}" type="sibTrans" cxnId="{050A96A0-F36C-4480-B9C5-1D6A9AF29932}">
      <dgm:prSet/>
      <dgm:spPr/>
      <dgm:t>
        <a:bodyPr/>
        <a:lstStyle/>
        <a:p>
          <a:endParaRPr lang="ru-RU" sz="2400" b="1"/>
        </a:p>
      </dgm:t>
    </dgm:pt>
    <dgm:pt modelId="{E1497D7A-B8CA-487C-A3BC-AAE495142F9B}">
      <dgm:prSet phldrT="[Текст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Развитие физической культуры и спорта 0,1%</a:t>
          </a:r>
          <a:endParaRPr lang="ru-RU" sz="1100" b="1" dirty="0"/>
        </a:p>
      </dgm:t>
    </dgm:pt>
    <dgm:pt modelId="{E724CC6B-53DE-4B7B-B6A4-97DC2A18A29E}" type="parTrans" cxnId="{DA365A62-E0DE-4261-B23F-32DEF370CC3A}">
      <dgm:prSet/>
      <dgm:spPr/>
      <dgm:t>
        <a:bodyPr/>
        <a:lstStyle/>
        <a:p>
          <a:endParaRPr lang="ru-RU" sz="2400" b="1"/>
        </a:p>
      </dgm:t>
    </dgm:pt>
    <dgm:pt modelId="{7EFC23F6-99A6-47F3-8C9B-E93F1DD4E0CD}" type="sibTrans" cxnId="{DA365A62-E0DE-4261-B23F-32DEF370CC3A}">
      <dgm:prSet/>
      <dgm:spPr/>
      <dgm:t>
        <a:bodyPr/>
        <a:lstStyle/>
        <a:p>
          <a:endParaRPr lang="ru-RU" sz="2400" b="1"/>
        </a:p>
      </dgm:t>
    </dgm:pt>
    <dgm:pt modelId="{D0AB91E7-A173-47B8-85FA-9899D46261CF}">
      <dgm:prSet phldrT="[Текст]" custT="1"/>
      <dgm:sp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Пожарная безопасность </a:t>
          </a:r>
          <a:r>
            <a:rPr lang="ru-RU" sz="1100" b="1" dirty="0" smtClean="0"/>
            <a:t>0,5%</a:t>
          </a:r>
          <a:endParaRPr lang="ru-RU" sz="1100" b="1" dirty="0"/>
        </a:p>
      </dgm:t>
    </dgm:pt>
    <dgm:pt modelId="{849B0996-F907-4DB3-BA6C-3B29454F15BD}" type="parTrans" cxnId="{CEEC4879-5F62-46C6-A266-6C2E5209B006}">
      <dgm:prSet/>
      <dgm:spPr/>
      <dgm:t>
        <a:bodyPr/>
        <a:lstStyle/>
        <a:p>
          <a:endParaRPr lang="ru-RU" sz="2400" b="1"/>
        </a:p>
      </dgm:t>
    </dgm:pt>
    <dgm:pt modelId="{AEAB9D81-2F7C-4810-9205-E4C207C24407}" type="sibTrans" cxnId="{CEEC4879-5F62-46C6-A266-6C2E5209B006}">
      <dgm:prSet/>
      <dgm:spPr/>
      <dgm:t>
        <a:bodyPr/>
        <a:lstStyle/>
        <a:p>
          <a:endParaRPr lang="ru-RU" sz="2400" b="1"/>
        </a:p>
      </dgm:t>
    </dgm:pt>
    <dgm:pt modelId="{A5E0FC6F-D149-4B21-AC0C-A634CA52B109}">
      <dgm:prSet phldrT="[Текст]" custT="1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</dgm:spPr>
      <dgm:t>
        <a:bodyPr/>
        <a:lstStyle/>
        <a:p>
          <a:r>
            <a:rPr lang="ru-RU" sz="1100" b="1" dirty="0" err="1" smtClean="0"/>
            <a:t>Энергоэффективность</a:t>
          </a:r>
          <a:r>
            <a:rPr lang="ru-RU" sz="1100" b="1" dirty="0" smtClean="0"/>
            <a:t> и развитие энергетики </a:t>
          </a:r>
          <a:r>
            <a:rPr lang="ru-RU" sz="1100" b="1" dirty="0" smtClean="0"/>
            <a:t>1</a:t>
          </a:r>
          <a:r>
            <a:rPr lang="ru-RU" sz="1100" b="1" dirty="0" smtClean="0"/>
            <a:t>%</a:t>
          </a:r>
          <a:endParaRPr lang="ru-RU" sz="1100" b="1" dirty="0"/>
        </a:p>
      </dgm:t>
    </dgm:pt>
    <dgm:pt modelId="{37166C09-9A02-4F7A-9F6B-09DE00250493}" type="parTrans" cxnId="{E55C53B3-F08E-45D6-BE85-6B18A7F9347F}">
      <dgm:prSet/>
      <dgm:spPr/>
      <dgm:t>
        <a:bodyPr/>
        <a:lstStyle/>
        <a:p>
          <a:endParaRPr lang="ru-RU" sz="2400" b="1"/>
        </a:p>
      </dgm:t>
    </dgm:pt>
    <dgm:pt modelId="{296F0269-E4B3-4B4D-9811-96E655A477E5}" type="sibTrans" cxnId="{E55C53B3-F08E-45D6-BE85-6B18A7F9347F}">
      <dgm:prSet/>
      <dgm:spPr/>
      <dgm:t>
        <a:bodyPr/>
        <a:lstStyle/>
        <a:p>
          <a:endParaRPr lang="ru-RU" sz="2400" b="1"/>
        </a:p>
      </dgm:t>
    </dgm:pt>
    <dgm:pt modelId="{2B3C6AE2-30F9-4BD0-8F43-83E57DC4F5EC}">
      <dgm:prSet phldrT="[Текст]" custT="1"/>
      <dgm:sp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</dgm:spPr>
      <dgm:t>
        <a:bodyPr/>
        <a:lstStyle/>
        <a:p>
          <a:r>
            <a:rPr lang="ru-RU" sz="1100" b="1" dirty="0" smtClean="0"/>
            <a:t>Развитие культуры  </a:t>
          </a:r>
          <a:r>
            <a:rPr lang="ru-RU" sz="1100" b="1" dirty="0" smtClean="0"/>
            <a:t>45,3%</a:t>
          </a:r>
          <a:endParaRPr lang="ru-RU" sz="1100" b="1" dirty="0"/>
        </a:p>
      </dgm:t>
    </dgm:pt>
    <dgm:pt modelId="{B2C166A7-DDC5-42A0-8664-CE790AD50063}" type="parTrans" cxnId="{92F35C4A-6D21-4EB6-81AF-AD36FF8222BE}">
      <dgm:prSet/>
      <dgm:spPr/>
      <dgm:t>
        <a:bodyPr/>
        <a:lstStyle/>
        <a:p>
          <a:endParaRPr lang="ru-RU" sz="2400" b="1"/>
        </a:p>
      </dgm:t>
    </dgm:pt>
    <dgm:pt modelId="{416414BC-5F0F-498F-8094-0BCD1A419032}" type="sibTrans" cxnId="{92F35C4A-6D21-4EB6-81AF-AD36FF8222BE}">
      <dgm:prSet/>
      <dgm:spPr/>
      <dgm:t>
        <a:bodyPr/>
        <a:lstStyle/>
        <a:p>
          <a:endParaRPr lang="ru-RU" sz="2400" b="1"/>
        </a:p>
      </dgm:t>
    </dgm:pt>
    <dgm:pt modelId="{6B233CCF-54D6-4755-BF1E-E8118A769302}">
      <dgm:prSet phldrT="[Текст]" custT="1"/>
      <dgm:sp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8900000" scaled="1"/>
          <a:tileRect/>
        </a:gradFill>
      </dgm:spPr>
      <dgm:t>
        <a:bodyPr/>
        <a:lstStyle/>
        <a:p>
          <a:r>
            <a:rPr lang="ru-RU" sz="1100" b="1" dirty="0" smtClean="0"/>
            <a:t>Развитие благоустройства </a:t>
          </a:r>
          <a:r>
            <a:rPr lang="ru-RU" sz="1100" b="1" dirty="0" smtClean="0"/>
            <a:t>27,6%</a:t>
          </a:r>
          <a:endParaRPr lang="ru-RU" sz="1100" b="1" dirty="0"/>
        </a:p>
      </dgm:t>
    </dgm:pt>
    <dgm:pt modelId="{97CF1AF9-61D2-4501-AFAD-2CEFD37EB342}" type="parTrans" cxnId="{33345528-B742-4B28-880A-3611476F3757}">
      <dgm:prSet/>
      <dgm:spPr/>
      <dgm:t>
        <a:bodyPr/>
        <a:lstStyle/>
        <a:p>
          <a:endParaRPr lang="ru-RU" sz="2400" b="1"/>
        </a:p>
      </dgm:t>
    </dgm:pt>
    <dgm:pt modelId="{97D52906-C9FA-4ACF-B472-A109C1430755}" type="sibTrans" cxnId="{33345528-B742-4B28-880A-3611476F3757}">
      <dgm:prSet/>
      <dgm:spPr/>
      <dgm:t>
        <a:bodyPr/>
        <a:lstStyle/>
        <a:p>
          <a:endParaRPr lang="ru-RU" sz="2400" b="1"/>
        </a:p>
      </dgm:t>
    </dgm:pt>
    <dgm:pt modelId="{30C068B8-0473-4979-A77E-C8619B3E327D}">
      <dgm:prSet phldrT="[Текст]"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7400000" scaled="0"/>
        </a:gradFill>
      </dgm:spPr>
      <dgm:t>
        <a:bodyPr/>
        <a:lstStyle/>
        <a:p>
          <a:r>
            <a:rPr lang="ru-RU" sz="1100" b="1" dirty="0" smtClean="0"/>
            <a:t>Использование  и         охрана  земель  на территории</a:t>
          </a:r>
          <a:endParaRPr lang="ru-RU" sz="1100" dirty="0" smtClean="0"/>
        </a:p>
        <a:p>
          <a:r>
            <a:rPr lang="ru-RU" sz="1100" b="1" dirty="0" err="1" smtClean="0"/>
            <a:t>Шумилинского</a:t>
          </a:r>
          <a:r>
            <a:rPr lang="ru-RU" sz="1100" b="1" dirty="0" smtClean="0"/>
            <a:t> сельского поселения</a:t>
          </a:r>
          <a:endParaRPr lang="ru-RU" sz="1100" b="1" dirty="0"/>
        </a:p>
      </dgm:t>
    </dgm:pt>
    <dgm:pt modelId="{E7137799-9D10-479A-9C4E-8501A2BA4FE4}" type="parTrans" cxnId="{1E78E2E0-C106-4117-BCC9-69744F4840E2}">
      <dgm:prSet/>
      <dgm:spPr/>
      <dgm:t>
        <a:bodyPr/>
        <a:lstStyle/>
        <a:p>
          <a:endParaRPr lang="ru-RU"/>
        </a:p>
      </dgm:t>
    </dgm:pt>
    <dgm:pt modelId="{6A386D9E-D991-4EDC-B90E-6864C547C91B}" type="sibTrans" cxnId="{1E78E2E0-C106-4117-BCC9-69744F4840E2}">
      <dgm:prSet/>
      <dgm:spPr/>
      <dgm:t>
        <a:bodyPr/>
        <a:lstStyle/>
        <a:p>
          <a:endParaRPr lang="ru-RU"/>
        </a:p>
      </dgm:t>
    </dgm:pt>
    <dgm:pt modelId="{AA2BCA1F-E923-41D1-9CBE-F5DBD359B4C4}" type="pres">
      <dgm:prSet presAssocID="{E3B6E1A6-335C-4958-9D34-220E0923536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FFB069-7F4E-4F01-93B6-4D134A4AF746}" type="pres">
      <dgm:prSet presAssocID="{CDE14C9A-D5F4-4E71-884E-259C3FF13E55}" presName="node" presStyleLbl="node1" presStyleIdx="0" presStyleCnt="1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10ABCBC-05A6-4DBE-B0F7-B76BD9258CFF}" type="pres">
      <dgm:prSet presAssocID="{B692D19F-21BC-401E-BA76-0453DDD4A70D}" presName="sibTrans" presStyleCnt="0"/>
      <dgm:spPr/>
      <dgm:t>
        <a:bodyPr/>
        <a:lstStyle/>
        <a:p>
          <a:endParaRPr lang="ru-RU"/>
        </a:p>
      </dgm:t>
    </dgm:pt>
    <dgm:pt modelId="{9BAC7B0E-9D2A-4337-9A3E-758492742D50}" type="pres">
      <dgm:prSet presAssocID="{1CB92A12-F718-42C3-B71A-3C68F7ADBC52}" presName="node" presStyleLbl="node1" presStyleIdx="1" presStyleCnt="1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C893F9FE-8577-4B96-A145-514485997415}" type="pres">
      <dgm:prSet presAssocID="{2CE05A4E-4164-43C4-A6AD-0C572E08E952}" presName="sibTrans" presStyleCnt="0"/>
      <dgm:spPr/>
      <dgm:t>
        <a:bodyPr/>
        <a:lstStyle/>
        <a:p>
          <a:endParaRPr lang="ru-RU"/>
        </a:p>
      </dgm:t>
    </dgm:pt>
    <dgm:pt modelId="{6D47ACE9-FFC7-462B-80BC-01EECE993871}" type="pres">
      <dgm:prSet presAssocID="{763467E7-7527-4DBC-A847-FA527ADF6EA4}" presName="node" presStyleLbl="node1" presStyleIdx="2" presStyleCnt="1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32D7AE02-68A6-42CE-A82B-32862CABCB4A}" type="pres">
      <dgm:prSet presAssocID="{729FF170-6E63-4E77-B176-AAFC6FBDE4A4}" presName="sibTrans" presStyleCnt="0"/>
      <dgm:spPr/>
      <dgm:t>
        <a:bodyPr/>
        <a:lstStyle/>
        <a:p>
          <a:endParaRPr lang="ru-RU"/>
        </a:p>
      </dgm:t>
    </dgm:pt>
    <dgm:pt modelId="{9E91626B-FF4E-43F2-861A-F201A036554B}" type="pres">
      <dgm:prSet presAssocID="{E3847842-79F0-4362-853E-AC9D5CF8D495}" presName="node" presStyleLbl="node1" presStyleIdx="3" presStyleCnt="1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2C3F6BA0-6FC3-41C4-95BE-FCB6D033F5DD}" type="pres">
      <dgm:prSet presAssocID="{2BAC3683-8346-4CAE-88C3-3BD144EDDA4D}" presName="sibTrans" presStyleCnt="0"/>
      <dgm:spPr/>
      <dgm:t>
        <a:bodyPr/>
        <a:lstStyle/>
        <a:p>
          <a:endParaRPr lang="ru-RU"/>
        </a:p>
      </dgm:t>
    </dgm:pt>
    <dgm:pt modelId="{B171CD33-EFBA-4749-8373-05F9F77F15CC}" type="pres">
      <dgm:prSet presAssocID="{E1497D7A-B8CA-487C-A3BC-AAE495142F9B}" presName="node" presStyleLbl="node1" presStyleIdx="4" presStyleCnt="1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1EAC5037-A7AA-4D08-A85B-6A2B8A6A42C1}" type="pres">
      <dgm:prSet presAssocID="{7EFC23F6-99A6-47F3-8C9B-E93F1DD4E0CD}" presName="sibTrans" presStyleCnt="0"/>
      <dgm:spPr/>
      <dgm:t>
        <a:bodyPr/>
        <a:lstStyle/>
        <a:p>
          <a:endParaRPr lang="ru-RU"/>
        </a:p>
      </dgm:t>
    </dgm:pt>
    <dgm:pt modelId="{3C6C8482-84D2-486C-8692-BFF19205F582}" type="pres">
      <dgm:prSet presAssocID="{D0AB91E7-A173-47B8-85FA-9899D46261CF}" presName="node" presStyleLbl="node1" presStyleIdx="5" presStyleCnt="1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0843621B-45CB-4366-925F-E64A3215C151}" type="pres">
      <dgm:prSet presAssocID="{AEAB9D81-2F7C-4810-9205-E4C207C24407}" presName="sibTrans" presStyleCnt="0"/>
      <dgm:spPr/>
      <dgm:t>
        <a:bodyPr/>
        <a:lstStyle/>
        <a:p>
          <a:endParaRPr lang="ru-RU"/>
        </a:p>
      </dgm:t>
    </dgm:pt>
    <dgm:pt modelId="{8FB792FF-E301-47AB-90A8-0892FE793DDB}" type="pres">
      <dgm:prSet presAssocID="{A5E0FC6F-D149-4B21-AC0C-A634CA52B109}" presName="node" presStyleLbl="node1" presStyleIdx="6" presStyleCnt="1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BD7C909F-5FEA-4ECF-A70C-0EB414A91C23}" type="pres">
      <dgm:prSet presAssocID="{296F0269-E4B3-4B4D-9811-96E655A477E5}" presName="sibTrans" presStyleCnt="0"/>
      <dgm:spPr/>
      <dgm:t>
        <a:bodyPr/>
        <a:lstStyle/>
        <a:p>
          <a:endParaRPr lang="ru-RU"/>
        </a:p>
      </dgm:t>
    </dgm:pt>
    <dgm:pt modelId="{98FA8236-936D-44D1-BAD0-CDBB352025CE}" type="pres">
      <dgm:prSet presAssocID="{2B3C6AE2-30F9-4BD0-8F43-83E57DC4F5EC}" presName="node" presStyleLbl="node1" presStyleIdx="7" presStyleCnt="1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BB488266-8DCB-4B84-B9D8-484DBC42E66F}" type="pres">
      <dgm:prSet presAssocID="{416414BC-5F0F-498F-8094-0BCD1A419032}" presName="sibTrans" presStyleCnt="0"/>
      <dgm:spPr/>
      <dgm:t>
        <a:bodyPr/>
        <a:lstStyle/>
        <a:p>
          <a:endParaRPr lang="ru-RU"/>
        </a:p>
      </dgm:t>
    </dgm:pt>
    <dgm:pt modelId="{C94971E8-4633-4BD4-8FC8-D801A3E5410B}" type="pres">
      <dgm:prSet presAssocID="{6B233CCF-54D6-4755-BF1E-E8118A769302}" presName="node" presStyleLbl="node1" presStyleIdx="8" presStyleCnt="1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5AC44931-5DD0-41CE-8824-0631B455AE42}" type="pres">
      <dgm:prSet presAssocID="{97D52906-C9FA-4ACF-B472-A109C1430755}" presName="sibTrans" presStyleCnt="0"/>
      <dgm:spPr/>
      <dgm:t>
        <a:bodyPr/>
        <a:lstStyle/>
        <a:p>
          <a:endParaRPr lang="ru-RU"/>
        </a:p>
      </dgm:t>
    </dgm:pt>
    <dgm:pt modelId="{E7E16394-DD2D-4C27-9CD3-EFFF6E90DB25}" type="pres">
      <dgm:prSet presAssocID="{744FD4B0-B968-4889-B9A1-405635C1DC74}" presName="node" presStyleLbl="node1" presStyleIdx="9" presStyleCnt="1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  <dgm:pt modelId="{F0C7DB7B-77BE-4CE1-A07B-7FC283DDCC7D}" type="pres">
      <dgm:prSet presAssocID="{FCBA5DF9-2603-4FB1-AE39-D61E096B3A96}" presName="sibTrans" presStyleCnt="0"/>
      <dgm:spPr/>
    </dgm:pt>
    <dgm:pt modelId="{062CD447-89D3-4015-8C7A-2B2C72B3E578}" type="pres">
      <dgm:prSet presAssocID="{30C068B8-0473-4979-A77E-C8619B3E327D}" presName="node" presStyleLbl="node1" presStyleIdx="10" presStyleCnt="11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ru-RU"/>
        </a:p>
      </dgm:t>
    </dgm:pt>
  </dgm:ptLst>
  <dgm:cxnLst>
    <dgm:cxn modelId="{4F5F0C5C-3041-42CA-9AB5-165FCE9ED190}" srcId="{E3B6E1A6-335C-4958-9D34-220E0923536F}" destId="{1CB92A12-F718-42C3-B71A-3C68F7ADBC52}" srcOrd="1" destOrd="0" parTransId="{8307AB7A-0331-4391-B852-F6DE102F74AB}" sibTransId="{2CE05A4E-4164-43C4-A6AD-0C572E08E952}"/>
    <dgm:cxn modelId="{C5EF2C20-F39C-4A49-966A-A0B28EC8DA9C}" type="presOf" srcId="{763467E7-7527-4DBC-A847-FA527ADF6EA4}" destId="{6D47ACE9-FFC7-462B-80BC-01EECE993871}" srcOrd="0" destOrd="0" presId="urn:microsoft.com/office/officeart/2005/8/layout/default#1"/>
    <dgm:cxn modelId="{7AB49FFF-148B-4BD6-AE0F-4B8B875A8E0E}" type="presOf" srcId="{1CB92A12-F718-42C3-B71A-3C68F7ADBC52}" destId="{9BAC7B0E-9D2A-4337-9A3E-758492742D50}" srcOrd="0" destOrd="0" presId="urn:microsoft.com/office/officeart/2005/8/layout/default#1"/>
    <dgm:cxn modelId="{0A17D665-07A5-4928-A3F3-9198D0152F45}" srcId="{E3B6E1A6-335C-4958-9D34-220E0923536F}" destId="{744FD4B0-B968-4889-B9A1-405635C1DC74}" srcOrd="9" destOrd="0" parTransId="{70E056EF-549E-4AF1-AC07-5FDB18A59350}" sibTransId="{FCBA5DF9-2603-4FB1-AE39-D61E096B3A96}"/>
    <dgm:cxn modelId="{510F3707-B7EE-422D-BD81-A2D9A49CB7C8}" type="presOf" srcId="{E3B6E1A6-335C-4958-9D34-220E0923536F}" destId="{AA2BCA1F-E923-41D1-9CBE-F5DBD359B4C4}" srcOrd="0" destOrd="0" presId="urn:microsoft.com/office/officeart/2005/8/layout/default#1"/>
    <dgm:cxn modelId="{DA365A62-E0DE-4261-B23F-32DEF370CC3A}" srcId="{E3B6E1A6-335C-4958-9D34-220E0923536F}" destId="{E1497D7A-B8CA-487C-A3BC-AAE495142F9B}" srcOrd="4" destOrd="0" parTransId="{E724CC6B-53DE-4B7B-B6A4-97DC2A18A29E}" sibTransId="{7EFC23F6-99A6-47F3-8C9B-E93F1DD4E0CD}"/>
    <dgm:cxn modelId="{50EBFF6D-E431-4740-A377-6D97B9CE77AB}" srcId="{E3B6E1A6-335C-4958-9D34-220E0923536F}" destId="{763467E7-7527-4DBC-A847-FA527ADF6EA4}" srcOrd="2" destOrd="0" parTransId="{98FE408B-425F-44C7-8F58-BDD5875CACBC}" sibTransId="{729FF170-6E63-4E77-B176-AAFC6FBDE4A4}"/>
    <dgm:cxn modelId="{DF7D34EC-5ADF-488B-9256-E68F4DE2C061}" type="presOf" srcId="{744FD4B0-B968-4889-B9A1-405635C1DC74}" destId="{E7E16394-DD2D-4C27-9CD3-EFFF6E90DB25}" srcOrd="0" destOrd="0" presId="urn:microsoft.com/office/officeart/2005/8/layout/default#1"/>
    <dgm:cxn modelId="{71784EBE-DD4B-4110-8338-D42804529305}" type="presOf" srcId="{30C068B8-0473-4979-A77E-C8619B3E327D}" destId="{062CD447-89D3-4015-8C7A-2B2C72B3E578}" srcOrd="0" destOrd="0" presId="urn:microsoft.com/office/officeart/2005/8/layout/default#1"/>
    <dgm:cxn modelId="{92F35C4A-6D21-4EB6-81AF-AD36FF8222BE}" srcId="{E3B6E1A6-335C-4958-9D34-220E0923536F}" destId="{2B3C6AE2-30F9-4BD0-8F43-83E57DC4F5EC}" srcOrd="7" destOrd="0" parTransId="{B2C166A7-DDC5-42A0-8664-CE790AD50063}" sibTransId="{416414BC-5F0F-498F-8094-0BCD1A419032}"/>
    <dgm:cxn modelId="{70029953-9C93-478B-8A0B-8648B4C3E29B}" type="presOf" srcId="{E1497D7A-B8CA-487C-A3BC-AAE495142F9B}" destId="{B171CD33-EFBA-4749-8373-05F9F77F15CC}" srcOrd="0" destOrd="0" presId="urn:microsoft.com/office/officeart/2005/8/layout/default#1"/>
    <dgm:cxn modelId="{0F007018-15A4-4C5A-B7F4-7375DDF5D305}" type="presOf" srcId="{CDE14C9A-D5F4-4E71-884E-259C3FF13E55}" destId="{83FFB069-7F4E-4F01-93B6-4D134A4AF746}" srcOrd="0" destOrd="0" presId="urn:microsoft.com/office/officeart/2005/8/layout/default#1"/>
    <dgm:cxn modelId="{3F4D16F7-3C80-458D-BF04-B69341EBC2FA}" type="presOf" srcId="{2B3C6AE2-30F9-4BD0-8F43-83E57DC4F5EC}" destId="{98FA8236-936D-44D1-BAD0-CDBB352025CE}" srcOrd="0" destOrd="0" presId="urn:microsoft.com/office/officeart/2005/8/layout/default#1"/>
    <dgm:cxn modelId="{CE0B2B35-46EE-41E7-8BB8-EAD8A22F3F1D}" type="presOf" srcId="{E3847842-79F0-4362-853E-AC9D5CF8D495}" destId="{9E91626B-FF4E-43F2-861A-F201A036554B}" srcOrd="0" destOrd="0" presId="urn:microsoft.com/office/officeart/2005/8/layout/default#1"/>
    <dgm:cxn modelId="{CEEC4879-5F62-46C6-A266-6C2E5209B006}" srcId="{E3B6E1A6-335C-4958-9D34-220E0923536F}" destId="{D0AB91E7-A173-47B8-85FA-9899D46261CF}" srcOrd="5" destOrd="0" parTransId="{849B0996-F907-4DB3-BA6C-3B29454F15BD}" sibTransId="{AEAB9D81-2F7C-4810-9205-E4C207C24407}"/>
    <dgm:cxn modelId="{050A96A0-F36C-4480-B9C5-1D6A9AF29932}" srcId="{E3B6E1A6-335C-4958-9D34-220E0923536F}" destId="{E3847842-79F0-4362-853E-AC9D5CF8D495}" srcOrd="3" destOrd="0" parTransId="{010C60C4-629E-4747-B223-46F56226229B}" sibTransId="{2BAC3683-8346-4CAE-88C3-3BD144EDDA4D}"/>
    <dgm:cxn modelId="{1E78E2E0-C106-4117-BCC9-69744F4840E2}" srcId="{E3B6E1A6-335C-4958-9D34-220E0923536F}" destId="{30C068B8-0473-4979-A77E-C8619B3E327D}" srcOrd="10" destOrd="0" parTransId="{E7137799-9D10-479A-9C4E-8501A2BA4FE4}" sibTransId="{6A386D9E-D991-4EDC-B90E-6864C547C91B}"/>
    <dgm:cxn modelId="{4DDEDE3F-6F5A-4469-AD34-8767144CD23C}" type="presOf" srcId="{A5E0FC6F-D149-4B21-AC0C-A634CA52B109}" destId="{8FB792FF-E301-47AB-90A8-0892FE793DDB}" srcOrd="0" destOrd="0" presId="urn:microsoft.com/office/officeart/2005/8/layout/default#1"/>
    <dgm:cxn modelId="{C8E33A2C-3515-4D4A-9BF9-CDB263310302}" srcId="{E3B6E1A6-335C-4958-9D34-220E0923536F}" destId="{CDE14C9A-D5F4-4E71-884E-259C3FF13E55}" srcOrd="0" destOrd="0" parTransId="{F4CB3246-5706-41E3-916C-11405984385A}" sibTransId="{B692D19F-21BC-401E-BA76-0453DDD4A70D}"/>
    <dgm:cxn modelId="{E55C53B3-F08E-45D6-BE85-6B18A7F9347F}" srcId="{E3B6E1A6-335C-4958-9D34-220E0923536F}" destId="{A5E0FC6F-D149-4B21-AC0C-A634CA52B109}" srcOrd="6" destOrd="0" parTransId="{37166C09-9A02-4F7A-9F6B-09DE00250493}" sibTransId="{296F0269-E4B3-4B4D-9811-96E655A477E5}"/>
    <dgm:cxn modelId="{33345528-B742-4B28-880A-3611476F3757}" srcId="{E3B6E1A6-335C-4958-9D34-220E0923536F}" destId="{6B233CCF-54D6-4755-BF1E-E8118A769302}" srcOrd="8" destOrd="0" parTransId="{97CF1AF9-61D2-4501-AFAD-2CEFD37EB342}" sibTransId="{97D52906-C9FA-4ACF-B472-A109C1430755}"/>
    <dgm:cxn modelId="{C362B7BF-FDDE-47DE-9D69-2386B2AEBB38}" type="presOf" srcId="{D0AB91E7-A173-47B8-85FA-9899D46261CF}" destId="{3C6C8482-84D2-486C-8692-BFF19205F582}" srcOrd="0" destOrd="0" presId="urn:microsoft.com/office/officeart/2005/8/layout/default#1"/>
    <dgm:cxn modelId="{8CBD644B-6E6F-4613-BE5D-FEE26316F2FE}" type="presOf" srcId="{6B233CCF-54D6-4755-BF1E-E8118A769302}" destId="{C94971E8-4633-4BD4-8FC8-D801A3E5410B}" srcOrd="0" destOrd="0" presId="urn:microsoft.com/office/officeart/2005/8/layout/default#1"/>
    <dgm:cxn modelId="{0CBF4E78-1420-431D-AFD3-171B38B91910}" type="presParOf" srcId="{AA2BCA1F-E923-41D1-9CBE-F5DBD359B4C4}" destId="{83FFB069-7F4E-4F01-93B6-4D134A4AF746}" srcOrd="0" destOrd="0" presId="urn:microsoft.com/office/officeart/2005/8/layout/default#1"/>
    <dgm:cxn modelId="{79C0CBE8-EA0B-4611-A068-929384C0393A}" type="presParOf" srcId="{AA2BCA1F-E923-41D1-9CBE-F5DBD359B4C4}" destId="{210ABCBC-05A6-4DBE-B0F7-B76BD9258CFF}" srcOrd="1" destOrd="0" presId="urn:microsoft.com/office/officeart/2005/8/layout/default#1"/>
    <dgm:cxn modelId="{645FCFAA-7F45-4EA0-BE13-BB7B8A379EAA}" type="presParOf" srcId="{AA2BCA1F-E923-41D1-9CBE-F5DBD359B4C4}" destId="{9BAC7B0E-9D2A-4337-9A3E-758492742D50}" srcOrd="2" destOrd="0" presId="urn:microsoft.com/office/officeart/2005/8/layout/default#1"/>
    <dgm:cxn modelId="{42BE4916-04D2-4831-A840-340118BB2C5C}" type="presParOf" srcId="{AA2BCA1F-E923-41D1-9CBE-F5DBD359B4C4}" destId="{C893F9FE-8577-4B96-A145-514485997415}" srcOrd="3" destOrd="0" presId="urn:microsoft.com/office/officeart/2005/8/layout/default#1"/>
    <dgm:cxn modelId="{7D48076D-6B27-4989-A109-A0BE13677961}" type="presParOf" srcId="{AA2BCA1F-E923-41D1-9CBE-F5DBD359B4C4}" destId="{6D47ACE9-FFC7-462B-80BC-01EECE993871}" srcOrd="4" destOrd="0" presId="urn:microsoft.com/office/officeart/2005/8/layout/default#1"/>
    <dgm:cxn modelId="{46502D16-3A38-4FBC-B841-86BF641CA706}" type="presParOf" srcId="{AA2BCA1F-E923-41D1-9CBE-F5DBD359B4C4}" destId="{32D7AE02-68A6-42CE-A82B-32862CABCB4A}" srcOrd="5" destOrd="0" presId="urn:microsoft.com/office/officeart/2005/8/layout/default#1"/>
    <dgm:cxn modelId="{11A14E34-6819-4F11-B0C1-FBFE181A2D80}" type="presParOf" srcId="{AA2BCA1F-E923-41D1-9CBE-F5DBD359B4C4}" destId="{9E91626B-FF4E-43F2-861A-F201A036554B}" srcOrd="6" destOrd="0" presId="urn:microsoft.com/office/officeart/2005/8/layout/default#1"/>
    <dgm:cxn modelId="{08B064C6-0EE4-47CA-B223-E0C6F1319F88}" type="presParOf" srcId="{AA2BCA1F-E923-41D1-9CBE-F5DBD359B4C4}" destId="{2C3F6BA0-6FC3-41C4-95BE-FCB6D033F5DD}" srcOrd="7" destOrd="0" presId="urn:microsoft.com/office/officeart/2005/8/layout/default#1"/>
    <dgm:cxn modelId="{F44F0D3B-D0B8-4935-A49E-7D7A16813B4B}" type="presParOf" srcId="{AA2BCA1F-E923-41D1-9CBE-F5DBD359B4C4}" destId="{B171CD33-EFBA-4749-8373-05F9F77F15CC}" srcOrd="8" destOrd="0" presId="urn:microsoft.com/office/officeart/2005/8/layout/default#1"/>
    <dgm:cxn modelId="{7C556A0F-C16D-45A7-91DA-8E99A6854FED}" type="presParOf" srcId="{AA2BCA1F-E923-41D1-9CBE-F5DBD359B4C4}" destId="{1EAC5037-A7AA-4D08-A85B-6A2B8A6A42C1}" srcOrd="9" destOrd="0" presId="urn:microsoft.com/office/officeart/2005/8/layout/default#1"/>
    <dgm:cxn modelId="{F947EAE6-06C6-4A2B-A32A-1A9BE652729A}" type="presParOf" srcId="{AA2BCA1F-E923-41D1-9CBE-F5DBD359B4C4}" destId="{3C6C8482-84D2-486C-8692-BFF19205F582}" srcOrd="10" destOrd="0" presId="urn:microsoft.com/office/officeart/2005/8/layout/default#1"/>
    <dgm:cxn modelId="{890C161D-5EF9-4F92-84FC-A05F3D9D3C08}" type="presParOf" srcId="{AA2BCA1F-E923-41D1-9CBE-F5DBD359B4C4}" destId="{0843621B-45CB-4366-925F-E64A3215C151}" srcOrd="11" destOrd="0" presId="urn:microsoft.com/office/officeart/2005/8/layout/default#1"/>
    <dgm:cxn modelId="{7234A9A4-6F4E-48C2-9E09-3975CB9B251D}" type="presParOf" srcId="{AA2BCA1F-E923-41D1-9CBE-F5DBD359B4C4}" destId="{8FB792FF-E301-47AB-90A8-0892FE793DDB}" srcOrd="12" destOrd="0" presId="urn:microsoft.com/office/officeart/2005/8/layout/default#1"/>
    <dgm:cxn modelId="{935559F7-9BB1-4A36-82E8-B118EC0E5246}" type="presParOf" srcId="{AA2BCA1F-E923-41D1-9CBE-F5DBD359B4C4}" destId="{BD7C909F-5FEA-4ECF-A70C-0EB414A91C23}" srcOrd="13" destOrd="0" presId="urn:microsoft.com/office/officeart/2005/8/layout/default#1"/>
    <dgm:cxn modelId="{D299487E-4F1E-4AA0-9DC8-FDA9CFC0204C}" type="presParOf" srcId="{AA2BCA1F-E923-41D1-9CBE-F5DBD359B4C4}" destId="{98FA8236-936D-44D1-BAD0-CDBB352025CE}" srcOrd="14" destOrd="0" presId="urn:microsoft.com/office/officeart/2005/8/layout/default#1"/>
    <dgm:cxn modelId="{B6365412-896D-4487-89C8-6E507F55FD92}" type="presParOf" srcId="{AA2BCA1F-E923-41D1-9CBE-F5DBD359B4C4}" destId="{BB488266-8DCB-4B84-B9D8-484DBC42E66F}" srcOrd="15" destOrd="0" presId="urn:microsoft.com/office/officeart/2005/8/layout/default#1"/>
    <dgm:cxn modelId="{B08F6C44-CA58-4C21-9778-7E64FDF12DAD}" type="presParOf" srcId="{AA2BCA1F-E923-41D1-9CBE-F5DBD359B4C4}" destId="{C94971E8-4633-4BD4-8FC8-D801A3E5410B}" srcOrd="16" destOrd="0" presId="urn:microsoft.com/office/officeart/2005/8/layout/default#1"/>
    <dgm:cxn modelId="{2CABBF4F-76BF-4526-B065-084D69B4B825}" type="presParOf" srcId="{AA2BCA1F-E923-41D1-9CBE-F5DBD359B4C4}" destId="{5AC44931-5DD0-41CE-8824-0631B455AE42}" srcOrd="17" destOrd="0" presId="urn:microsoft.com/office/officeart/2005/8/layout/default#1"/>
    <dgm:cxn modelId="{D30BD3A9-53DC-4B94-870F-1CE7BC08A37D}" type="presParOf" srcId="{AA2BCA1F-E923-41D1-9CBE-F5DBD359B4C4}" destId="{E7E16394-DD2D-4C27-9CD3-EFFF6E90DB25}" srcOrd="18" destOrd="0" presId="urn:microsoft.com/office/officeart/2005/8/layout/default#1"/>
    <dgm:cxn modelId="{137F1B04-A0CF-47F4-AAA0-00995C0174BA}" type="presParOf" srcId="{AA2BCA1F-E923-41D1-9CBE-F5DBD359B4C4}" destId="{F0C7DB7B-77BE-4CE1-A07B-7FC283DDCC7D}" srcOrd="19" destOrd="0" presId="urn:microsoft.com/office/officeart/2005/8/layout/default#1"/>
    <dgm:cxn modelId="{19C58C1D-21B1-432B-9920-CA69015EA923}" type="presParOf" srcId="{AA2BCA1F-E923-41D1-9CBE-F5DBD359B4C4}" destId="{062CD447-89D3-4015-8C7A-2B2C72B3E578}" srcOrd="2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3BCA9-4BF1-4473-B631-3C8382CFC7B8}">
      <dsp:nvSpPr>
        <dsp:cNvPr id="0" name=""/>
        <dsp:cNvSpPr/>
      </dsp:nvSpPr>
      <dsp:spPr>
        <a:xfrm flipH="1" flipV="1">
          <a:off x="6120688" y="591728"/>
          <a:ext cx="1008077" cy="2812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479792-7FF6-4864-B48F-D938C903E266}">
      <dsp:nvSpPr>
        <dsp:cNvPr id="0" name=""/>
        <dsp:cNvSpPr/>
      </dsp:nvSpPr>
      <dsp:spPr>
        <a:xfrm>
          <a:off x="504055" y="87672"/>
          <a:ext cx="7604042" cy="8023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обеспечсние</a:t>
          </a:r>
          <a:r>
            <a:rPr lang="ru-RU" sz="1400" b="1" kern="1200" dirty="0" smtClean="0"/>
            <a:t> устойчивости и сбалансированности бюджетной системы в целях гарантированного исполнения действующих и принимаемых расходных обязательств</a:t>
          </a:r>
          <a:endParaRPr lang="ru-RU" sz="1400" kern="1200" dirty="0"/>
        </a:p>
      </dsp:txBody>
      <dsp:txXfrm>
        <a:off x="543223" y="126840"/>
        <a:ext cx="7525706" cy="724030"/>
      </dsp:txXfrm>
    </dsp:sp>
    <dsp:sp modelId="{9EF67DCD-ED42-4C3B-B1F3-7F6D8AF1DDD8}">
      <dsp:nvSpPr>
        <dsp:cNvPr id="0" name=""/>
        <dsp:cNvSpPr/>
      </dsp:nvSpPr>
      <dsp:spPr>
        <a:xfrm>
          <a:off x="0" y="1491793"/>
          <a:ext cx="84969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8DDA6-788D-4E3F-AFA6-52F60ACBA801}">
      <dsp:nvSpPr>
        <dsp:cNvPr id="0" name=""/>
        <dsp:cNvSpPr/>
      </dsp:nvSpPr>
      <dsp:spPr>
        <a:xfrm>
          <a:off x="432048" y="975093"/>
          <a:ext cx="7976735" cy="814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повышение эффективности бюджетной политики, в том числе за счет роста эффективности бюджетных расходов</a:t>
          </a:r>
          <a:endParaRPr lang="ru-RU" sz="1400" b="1" kern="1200" dirty="0"/>
        </a:p>
      </dsp:txBody>
      <dsp:txXfrm>
        <a:off x="471785" y="1014830"/>
        <a:ext cx="7897261" cy="734547"/>
      </dsp:txXfrm>
    </dsp:sp>
    <dsp:sp modelId="{1C47213C-A6F6-493A-A3AA-EB679B3C5AEE}">
      <dsp:nvSpPr>
        <dsp:cNvPr id="0" name=""/>
        <dsp:cNvSpPr/>
      </dsp:nvSpPr>
      <dsp:spPr>
        <a:xfrm>
          <a:off x="0" y="2353633"/>
          <a:ext cx="84969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8748E-5E04-4A40-9F16-29D8C1B89F99}">
      <dsp:nvSpPr>
        <dsp:cNvPr id="0" name=""/>
        <dsp:cNvSpPr/>
      </dsp:nvSpPr>
      <dsp:spPr>
        <a:xfrm>
          <a:off x="424847" y="2073193"/>
          <a:ext cx="7980185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</a:t>
          </a:r>
          <a:r>
            <a:rPr lang="ru-RU" sz="1400" b="1" kern="1200" dirty="0" err="1" smtClean="0"/>
            <a:t>оответствие</a:t>
          </a:r>
          <a:r>
            <a:rPr lang="ru-RU" sz="1400" b="1" kern="1200" dirty="0" smtClean="0"/>
            <a:t> финансовых возможностей </a:t>
          </a:r>
          <a:r>
            <a:rPr lang="ru-RU" sz="1400" b="1" kern="1200" dirty="0" err="1" smtClean="0"/>
            <a:t>Шумилинского</a:t>
          </a:r>
          <a:r>
            <a:rPr lang="ru-RU" sz="1400" b="1" kern="1200" dirty="0" smtClean="0"/>
            <a:t> сельского поселения  ключевым направлениям развития</a:t>
          </a:r>
          <a:endParaRPr lang="ru-RU" sz="1400" b="1" kern="1200" dirty="0"/>
        </a:p>
      </dsp:txBody>
      <dsp:txXfrm>
        <a:off x="452227" y="2100573"/>
        <a:ext cx="7925425" cy="506120"/>
      </dsp:txXfrm>
    </dsp:sp>
    <dsp:sp modelId="{3E33732A-F8B4-4465-ACE5-9BF94690F1CA}">
      <dsp:nvSpPr>
        <dsp:cNvPr id="0" name=""/>
        <dsp:cNvSpPr/>
      </dsp:nvSpPr>
      <dsp:spPr>
        <a:xfrm>
          <a:off x="0" y="3215473"/>
          <a:ext cx="84969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A4BF8C-26FD-44EE-8FC5-246A4611793E}">
      <dsp:nvSpPr>
        <dsp:cNvPr id="0" name=""/>
        <dsp:cNvSpPr/>
      </dsp:nvSpPr>
      <dsp:spPr>
        <a:xfrm>
          <a:off x="424847" y="2935033"/>
          <a:ext cx="7967754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повышение роли бюджетной политики для поддержки экономического роста</a:t>
          </a:r>
          <a:endParaRPr lang="ru-RU" sz="1400" b="1" kern="1200" dirty="0"/>
        </a:p>
      </dsp:txBody>
      <dsp:txXfrm>
        <a:off x="452227" y="2962413"/>
        <a:ext cx="7912994" cy="506120"/>
      </dsp:txXfrm>
    </dsp:sp>
    <dsp:sp modelId="{C8C0F157-4D4C-4EAC-9F33-EEDBE2F58A05}">
      <dsp:nvSpPr>
        <dsp:cNvPr id="0" name=""/>
        <dsp:cNvSpPr/>
      </dsp:nvSpPr>
      <dsp:spPr>
        <a:xfrm>
          <a:off x="0" y="4077313"/>
          <a:ext cx="849694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EC99DD-F9DC-4590-B995-94C9C78F8785}">
      <dsp:nvSpPr>
        <dsp:cNvPr id="0" name=""/>
        <dsp:cNvSpPr/>
      </dsp:nvSpPr>
      <dsp:spPr>
        <a:xfrm>
          <a:off x="424847" y="3796873"/>
          <a:ext cx="7922491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815" tIns="0" rIns="22481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повышение прозрачности и открытости бюджетного процесса</a:t>
          </a:r>
          <a:endParaRPr lang="ru-RU" sz="1400" b="1" kern="1200" dirty="0"/>
        </a:p>
      </dsp:txBody>
      <dsp:txXfrm>
        <a:off x="452227" y="3824253"/>
        <a:ext cx="7867731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FB069-7F4E-4F01-93B6-4D134A4AF746}">
      <dsp:nvSpPr>
        <dsp:cNvPr id="0" name=""/>
        <dsp:cNvSpPr/>
      </dsp:nvSpPr>
      <dsp:spPr>
        <a:xfrm>
          <a:off x="2710" y="45755"/>
          <a:ext cx="2150488" cy="1290292"/>
        </a:xfrm>
        <a:prstGeom prst="homePlate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Развитие транспортной системы </a:t>
          </a:r>
          <a:r>
            <a:rPr lang="ru-RU" sz="1100" b="1" kern="1200" dirty="0" smtClean="0"/>
            <a:t>23,2%</a:t>
          </a:r>
          <a:endParaRPr lang="ru-RU" sz="1100" b="1" kern="1200" dirty="0"/>
        </a:p>
      </dsp:txBody>
      <dsp:txXfrm>
        <a:off x="2710" y="45755"/>
        <a:ext cx="1827915" cy="1290292"/>
      </dsp:txXfrm>
    </dsp:sp>
    <dsp:sp modelId="{9BAC7B0E-9D2A-4337-9A3E-758492742D50}">
      <dsp:nvSpPr>
        <dsp:cNvPr id="0" name=""/>
        <dsp:cNvSpPr/>
      </dsp:nvSpPr>
      <dsp:spPr>
        <a:xfrm>
          <a:off x="2368247" y="45755"/>
          <a:ext cx="2150488" cy="1290292"/>
        </a:xfrm>
        <a:prstGeom prst="homePlate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Муниципальная политика </a:t>
          </a:r>
          <a:r>
            <a:rPr lang="ru-RU" sz="1100" b="1" kern="1200" dirty="0" smtClean="0"/>
            <a:t>0,5%</a:t>
          </a:r>
          <a:endParaRPr lang="ru-RU" sz="1100" b="1" kern="1200" dirty="0"/>
        </a:p>
      </dsp:txBody>
      <dsp:txXfrm>
        <a:off x="2368247" y="45755"/>
        <a:ext cx="1827915" cy="1290292"/>
      </dsp:txXfrm>
    </dsp:sp>
    <dsp:sp modelId="{6D47ACE9-FFC7-462B-80BC-01EECE993871}">
      <dsp:nvSpPr>
        <dsp:cNvPr id="0" name=""/>
        <dsp:cNvSpPr/>
      </dsp:nvSpPr>
      <dsp:spPr>
        <a:xfrm>
          <a:off x="4733784" y="45755"/>
          <a:ext cx="2150488" cy="1290292"/>
        </a:xfrm>
        <a:prstGeom prst="homePlate">
          <a:avLst/>
        </a:prstGeom>
        <a:gradFill rotWithShape="0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Социальная поддержка граждан </a:t>
          </a:r>
          <a:r>
            <a:rPr lang="ru-RU" sz="1100" b="1" kern="1200" dirty="0" smtClean="0"/>
            <a:t>1,5%</a:t>
          </a:r>
          <a:endParaRPr lang="ru-RU" sz="1100" b="1" kern="1200" dirty="0"/>
        </a:p>
      </dsp:txBody>
      <dsp:txXfrm>
        <a:off x="4733784" y="45755"/>
        <a:ext cx="1827915" cy="1290292"/>
      </dsp:txXfrm>
    </dsp:sp>
    <dsp:sp modelId="{9E91626B-FF4E-43F2-861A-F201A036554B}">
      <dsp:nvSpPr>
        <dsp:cNvPr id="0" name=""/>
        <dsp:cNvSpPr/>
      </dsp:nvSpPr>
      <dsp:spPr>
        <a:xfrm>
          <a:off x="7099321" y="45755"/>
          <a:ext cx="2150488" cy="1290292"/>
        </a:xfrm>
        <a:prstGeom prst="homePlate">
          <a:avLst/>
        </a:prstGeom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Управление  муниципальными финансами</a:t>
          </a:r>
          <a:endParaRPr lang="ru-RU" sz="1100" b="1" kern="1200" dirty="0"/>
        </a:p>
      </dsp:txBody>
      <dsp:txXfrm>
        <a:off x="7099321" y="45755"/>
        <a:ext cx="1827915" cy="1290292"/>
      </dsp:txXfrm>
    </dsp:sp>
    <dsp:sp modelId="{B171CD33-EFBA-4749-8373-05F9F77F15CC}">
      <dsp:nvSpPr>
        <dsp:cNvPr id="0" name=""/>
        <dsp:cNvSpPr/>
      </dsp:nvSpPr>
      <dsp:spPr>
        <a:xfrm>
          <a:off x="2710" y="1551097"/>
          <a:ext cx="2150488" cy="1290292"/>
        </a:xfrm>
        <a:prstGeom prst="homePlate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Развитие физической культуры и спорта 0,1%</a:t>
          </a:r>
          <a:endParaRPr lang="ru-RU" sz="1100" b="1" kern="1200" dirty="0"/>
        </a:p>
      </dsp:txBody>
      <dsp:txXfrm>
        <a:off x="2710" y="1551097"/>
        <a:ext cx="1827915" cy="1290292"/>
      </dsp:txXfrm>
    </dsp:sp>
    <dsp:sp modelId="{3C6C8482-84D2-486C-8692-BFF19205F582}">
      <dsp:nvSpPr>
        <dsp:cNvPr id="0" name=""/>
        <dsp:cNvSpPr/>
      </dsp:nvSpPr>
      <dsp:spPr>
        <a:xfrm>
          <a:off x="2368247" y="1551097"/>
          <a:ext cx="2150488" cy="1290292"/>
        </a:xfrm>
        <a:prstGeom prst="homePlate">
          <a:avLst/>
        </a:prstGeom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Пожарная безопасность </a:t>
          </a:r>
          <a:r>
            <a:rPr lang="ru-RU" sz="1100" b="1" kern="1200" dirty="0" smtClean="0"/>
            <a:t>0,5%</a:t>
          </a:r>
          <a:endParaRPr lang="ru-RU" sz="1100" b="1" kern="1200" dirty="0"/>
        </a:p>
      </dsp:txBody>
      <dsp:txXfrm>
        <a:off x="2368247" y="1551097"/>
        <a:ext cx="1827915" cy="1290292"/>
      </dsp:txXfrm>
    </dsp:sp>
    <dsp:sp modelId="{8FB792FF-E301-47AB-90A8-0892FE793DDB}">
      <dsp:nvSpPr>
        <dsp:cNvPr id="0" name=""/>
        <dsp:cNvSpPr/>
      </dsp:nvSpPr>
      <dsp:spPr>
        <a:xfrm>
          <a:off x="4733784" y="1551097"/>
          <a:ext cx="2150488" cy="1290292"/>
        </a:xfrm>
        <a:prstGeom prst="homePlate">
          <a:avLst/>
        </a:prstGeom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Энергоэффективность</a:t>
          </a:r>
          <a:r>
            <a:rPr lang="ru-RU" sz="1100" b="1" kern="1200" dirty="0" smtClean="0"/>
            <a:t> и развитие энергетики </a:t>
          </a:r>
          <a:r>
            <a:rPr lang="ru-RU" sz="1100" b="1" kern="1200" dirty="0" smtClean="0"/>
            <a:t>1</a:t>
          </a:r>
          <a:r>
            <a:rPr lang="ru-RU" sz="1100" b="1" kern="1200" dirty="0" smtClean="0"/>
            <a:t>%</a:t>
          </a:r>
          <a:endParaRPr lang="ru-RU" sz="1100" b="1" kern="1200" dirty="0"/>
        </a:p>
      </dsp:txBody>
      <dsp:txXfrm>
        <a:off x="4733784" y="1551097"/>
        <a:ext cx="1827915" cy="1290292"/>
      </dsp:txXfrm>
    </dsp:sp>
    <dsp:sp modelId="{98FA8236-936D-44D1-BAD0-CDBB352025CE}">
      <dsp:nvSpPr>
        <dsp:cNvPr id="0" name=""/>
        <dsp:cNvSpPr/>
      </dsp:nvSpPr>
      <dsp:spPr>
        <a:xfrm>
          <a:off x="7099321" y="1551097"/>
          <a:ext cx="2150488" cy="1290292"/>
        </a:xfrm>
        <a:prstGeom prst="homePlate">
          <a:avLst/>
        </a:prstGeom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Развитие культуры  </a:t>
          </a:r>
          <a:r>
            <a:rPr lang="ru-RU" sz="1100" b="1" kern="1200" dirty="0" smtClean="0"/>
            <a:t>45,3%</a:t>
          </a:r>
          <a:endParaRPr lang="ru-RU" sz="1100" b="1" kern="1200" dirty="0"/>
        </a:p>
      </dsp:txBody>
      <dsp:txXfrm>
        <a:off x="7099321" y="1551097"/>
        <a:ext cx="1827915" cy="1290292"/>
      </dsp:txXfrm>
    </dsp:sp>
    <dsp:sp modelId="{C94971E8-4633-4BD4-8FC8-D801A3E5410B}">
      <dsp:nvSpPr>
        <dsp:cNvPr id="0" name=""/>
        <dsp:cNvSpPr/>
      </dsp:nvSpPr>
      <dsp:spPr>
        <a:xfrm>
          <a:off x="1185479" y="3056439"/>
          <a:ext cx="2150488" cy="1290292"/>
        </a:xfrm>
        <a:prstGeom prst="homePlate">
          <a:avLst/>
        </a:prstGeom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8900000" scaled="1"/>
          <a:tileRect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Развитие благоустройства </a:t>
          </a:r>
          <a:r>
            <a:rPr lang="ru-RU" sz="1100" b="1" kern="1200" dirty="0" smtClean="0"/>
            <a:t>27,6%</a:t>
          </a:r>
          <a:endParaRPr lang="ru-RU" sz="1100" b="1" kern="1200" dirty="0"/>
        </a:p>
      </dsp:txBody>
      <dsp:txXfrm>
        <a:off x="1185479" y="3056439"/>
        <a:ext cx="1827915" cy="1290292"/>
      </dsp:txXfrm>
    </dsp:sp>
    <dsp:sp modelId="{E7E16394-DD2D-4C27-9CD3-EFFF6E90DB25}">
      <dsp:nvSpPr>
        <dsp:cNvPr id="0" name=""/>
        <dsp:cNvSpPr/>
      </dsp:nvSpPr>
      <dsp:spPr>
        <a:xfrm>
          <a:off x="3551015" y="3056439"/>
          <a:ext cx="2150488" cy="1290292"/>
        </a:xfrm>
        <a:prstGeom prst="homePlate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7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Обеспечение общественного порядка и противодействия преступности </a:t>
          </a:r>
          <a:r>
            <a:rPr lang="ru-RU" sz="1100" b="1" kern="1200" dirty="0" smtClean="0"/>
            <a:t>0,2%</a:t>
          </a:r>
          <a:endParaRPr lang="ru-RU" sz="1100" b="1" kern="1200" dirty="0"/>
        </a:p>
      </dsp:txBody>
      <dsp:txXfrm>
        <a:off x="3551015" y="3056439"/>
        <a:ext cx="1827915" cy="1290292"/>
      </dsp:txXfrm>
    </dsp:sp>
    <dsp:sp modelId="{062CD447-89D3-4015-8C7A-2B2C72B3E578}">
      <dsp:nvSpPr>
        <dsp:cNvPr id="0" name=""/>
        <dsp:cNvSpPr/>
      </dsp:nvSpPr>
      <dsp:spPr>
        <a:xfrm>
          <a:off x="5916552" y="3056439"/>
          <a:ext cx="2150488" cy="1290292"/>
        </a:xfrm>
        <a:prstGeom prst="homePlate">
          <a:avLst/>
        </a:prstGeom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7400000" scaled="0"/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Использование  и         охрана  земель  на территории</a:t>
          </a:r>
          <a:endParaRPr lang="ru-RU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Шумилинского</a:t>
          </a:r>
          <a:r>
            <a:rPr lang="ru-RU" sz="1100" b="1" kern="1200" dirty="0" smtClean="0"/>
            <a:t> сельского поселения</a:t>
          </a:r>
          <a:endParaRPr lang="ru-RU" sz="1100" b="1" kern="1200" dirty="0"/>
        </a:p>
      </dsp:txBody>
      <dsp:txXfrm>
        <a:off x="5916552" y="3056439"/>
        <a:ext cx="1827915" cy="1290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0.54519</cdr:x>
      <cdr:y>0.46052</cdr:y>
    </cdr:from>
    <cdr:to>
      <cdr:x>0.72237</cdr:x>
      <cdr:y>0.5514</cdr:y>
    </cdr:to>
    <cdr:sp macro="" textlink="">
      <cdr:nvSpPr>
        <cdr:cNvPr id="2" name="TextBox 3"/>
        <cdr:cNvSpPr txBox="1"/>
      </cdr:nvSpPr>
      <cdr:spPr>
        <a:xfrm xmlns:a="http://schemas.openxmlformats.org/drawingml/2006/main">
          <a:off x="4671718" y="1871562"/>
          <a:ext cx="1518247" cy="3693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0.10016</cdr:x>
      <cdr:y>0.32966</cdr:y>
    </cdr:from>
    <cdr:to>
      <cdr:x>0.33525</cdr:x>
      <cdr:y>0.42968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10557" y="1339753"/>
          <a:ext cx="1433115" cy="4064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0.55512</cdr:x>
      <cdr:y>0.13573</cdr:y>
    </cdr:from>
    <cdr:to>
      <cdr:x>0.67325</cdr:x>
      <cdr:y>0.2036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76056" y="720080"/>
          <a:ext cx="108012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0.06688</cdr:x>
      <cdr:y>0.8581</cdr:y>
    </cdr:from>
    <cdr:to>
      <cdr:x>0.59449</cdr:x>
      <cdr:y>0.94911</cdr:y>
    </cdr:to>
    <cdr:sp macro="" textlink="">
      <cdr:nvSpPr>
        <cdr:cNvPr id="2" name="Скругленный прямоугольник 1"/>
        <cdr:cNvSpPr/>
      </cdr:nvSpPr>
      <cdr:spPr>
        <a:xfrm xmlns:a="http://schemas.openxmlformats.org/drawingml/2006/main">
          <a:off x="611560" y="4752528"/>
          <a:ext cx="4824466" cy="504054"/>
        </a:xfrm>
        <a:prstGeom xmlns:a="http://schemas.openxmlformats.org/drawingml/2006/main" prst="roundRect">
          <a:avLst>
            <a:gd name="adj" fmla="val 12888"/>
          </a:avLst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i="1" dirty="0" smtClean="0">
              <a:solidFill>
                <a:schemeClr val="tx1"/>
              </a:solidFill>
            </a:rPr>
            <a:t>ИТОГО</a:t>
          </a:r>
          <a:r>
            <a:rPr lang="en-US" sz="1800" b="1" i="1" dirty="0" smtClean="0">
              <a:solidFill>
                <a:schemeClr val="tx1"/>
              </a:solidFill>
            </a:rPr>
            <a:t>: </a:t>
          </a:r>
          <a:r>
            <a:rPr lang="ru-RU" sz="1800" b="1" i="1" dirty="0" smtClean="0">
              <a:solidFill>
                <a:schemeClr val="tx1"/>
              </a:solidFill>
            </a:rPr>
            <a:t>26204,1</a:t>
          </a:r>
          <a:r>
            <a:rPr lang="en-US" sz="1800" b="1" i="1" dirty="0" smtClean="0">
              <a:solidFill>
                <a:schemeClr val="tx1"/>
              </a:solidFill>
            </a:rPr>
            <a:t> </a:t>
          </a:r>
          <a:r>
            <a:rPr lang="ru-RU" sz="1800" b="1" i="1" dirty="0" err="1" smtClean="0">
              <a:solidFill>
                <a:schemeClr val="tx1"/>
              </a:solidFill>
            </a:rPr>
            <a:t>тыс.руб</a:t>
          </a:r>
          <a:r>
            <a:rPr lang="en-US" sz="1800" b="1" i="1" dirty="0">
              <a:solidFill>
                <a:schemeClr val="tx1"/>
              </a:solidFill>
            </a:rPr>
            <a:t>.</a:t>
          </a:r>
          <a:r>
            <a:rPr lang="ru-RU" sz="1800" b="1" i="1" dirty="0" smtClean="0">
              <a:solidFill>
                <a:schemeClr val="tx1"/>
              </a:solidFill>
            </a:rPr>
            <a:t> (100%)</a:t>
          </a:r>
          <a:endParaRPr lang="ru-RU" sz="1800" b="1" i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0.29915</cdr:x>
      <cdr:y>0.1625</cdr:y>
    </cdr:from>
    <cdr:to>
      <cdr:x>0.37607</cdr:x>
      <cdr:y>0.22387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0280" y="936104"/>
          <a:ext cx="648072" cy="353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0.16925</cdr:x>
      <cdr:y>0.23422</cdr:y>
    </cdr:from>
    <cdr:to>
      <cdr:x>0.29919</cdr:x>
      <cdr:y>0.35825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31776" y="951880"/>
          <a:ext cx="79208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0.19288</cdr:x>
      <cdr:y>0.23422</cdr:y>
    </cdr:from>
    <cdr:to>
      <cdr:x>0.28738</cdr:x>
      <cdr:y>0.37597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75792" y="951880"/>
          <a:ext cx="576064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0.51256</cdr:x>
      <cdr:y>0</cdr:y>
    </cdr:from>
    <cdr:to>
      <cdr:x>0.63756</cdr:x>
      <cdr:y>0.15493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429000" y="-288032"/>
          <a:ext cx="1080120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dirty="0"/>
        </a:p>
      </cdr:txBody>
    </cdr:sp>
  </cdr:relSizeAnchor>
  <cdr:relSizeAnchor xmlns:cdr="http://schemas.openxmlformats.org/drawingml/2006/chartDrawing">
    <cdr:from>
      <cdr:x>0.63333</cdr:x>
      <cdr:y>0.09859</cdr:y>
    </cdr:from>
    <cdr:to>
      <cdr:x>0.73082</cdr:x>
      <cdr:y>0.16901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472608" y="504056"/>
          <a:ext cx="842392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0.20924</cdr:x>
      <cdr:y>0.50547</cdr:y>
    </cdr:from>
    <cdr:to>
      <cdr:x>0.39496</cdr:x>
      <cdr:y>0.56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054687" y="2729842"/>
          <a:ext cx="936111" cy="294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i="1" dirty="0">
            <a:latin typeface="+mj-lt"/>
          </a:endParaRPr>
        </a:p>
      </cdr:txBody>
    </cdr:sp>
  </cdr:relSizeAnchor>
  <cdr:relSizeAnchor xmlns:cdr="http://schemas.openxmlformats.org/drawingml/2006/chartDrawing">
    <cdr:from>
      <cdr:x>0.40924</cdr:x>
      <cdr:y>0.50547</cdr:y>
    </cdr:from>
    <cdr:to>
      <cdr:x>0.5521</cdr:x>
      <cdr:y>0.57094</cdr:y>
    </cdr:to>
    <cdr:sp macro="" textlink="">
      <cdr:nvSpPr>
        <cdr:cNvPr id="20" name="TextBox 19"/>
        <cdr:cNvSpPr txBox="1"/>
      </cdr:nvSpPr>
      <cdr:spPr>
        <a:xfrm xmlns:a="http://schemas.openxmlformats.org/drawingml/2006/main" rot="10800000" flipV="1">
          <a:off x="2062806" y="2729842"/>
          <a:ext cx="720095" cy="353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800" b="1" i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0.25833</cdr:x>
      <cdr:y>0.40845</cdr:y>
    </cdr:from>
    <cdr:to>
      <cdr:x>0.33333</cdr:x>
      <cdr:y>0.4507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232248" y="2088232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0.2043</cdr:x>
      <cdr:y>0.07246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0" y="0"/>
          <a:ext cx="1368152" cy="3078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alpha val="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тыс. рублей</a:t>
          </a:r>
          <a:endParaRPr lang="ru-RU" sz="14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451" y="1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FDFF6-8A31-4A2E-9038-4B9DBC9C34FF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180" y="4715154"/>
            <a:ext cx="54254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451" y="9428584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F8241-7405-46EB-8E73-8CAE69F73D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439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9638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2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558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F8241-7405-46EB-8E73-8CAE69F73DF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35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5" y="3810003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4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4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" y="3675530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4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84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5352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954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6630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03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96804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135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01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807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840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8723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62187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5" y="3810003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4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4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" y="3675530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4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491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900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1623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3686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2656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494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5571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474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4512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1669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2215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310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5" y="3810003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4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4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" y="3675530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4" y="3643090"/>
            <a:ext cx="2729951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1E88D322-4BF4-4789-9B08-BFD4021E197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051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0DBED2-638E-4B56-B5EE-9B775F22648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87449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731699-7BBA-473C-A0BA-731DE6B516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6120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2AD79C-1AF5-460E-8363-4C3AA383360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8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F705A0E-2AE5-49B9-A4D4-E04509C1B17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8286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14E3F8EF-16E7-4989-A04D-A665C6253ED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902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A39AC8-1A00-41C8-957D-33F11B96221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9680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8F5F5-41AD-49ED-A81E-C1429E80AB2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8469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A3960E-B09B-46FD-A848-A8053ED6E68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6500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382E78-BCCC-4D05-8B26-748DBAD26E6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5724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0FF09-DA4F-4354-8ACA-DC271453B64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634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9282-F964-4DFD-A2F0-B774BEB7F60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26.12.2023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683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4" y="5052548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5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04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0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7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41" y="4607512"/>
            <a:ext cx="597049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55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42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1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63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6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744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3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731521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6" y="3497803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80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8" y="1010486"/>
            <a:ext cx="369411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9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774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291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7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7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0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1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" y="308279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5" y="360249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4" y="440115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26.12.2023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0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1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" y="308279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5" y="360249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4" y="440115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26.12.2023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2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21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" y="308279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5" y="360249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4" y="440115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7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5" y="-2001"/>
            <a:ext cx="57627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D2DE1-ABB2-417D-9E97-A0B354CE6B71}" type="datetime1">
              <a:rPr lang="ru-RU" smtClean="0">
                <a:solidFill>
                  <a:srgbClr val="C0504D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26.12.2023</a:t>
            </a:fld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C0504D"/>
              </a:solidFill>
              <a:latin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0C51C1-313E-498A-A33E-EDB43AC6CAA6}" type="slidenum">
              <a:rPr 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6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3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3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B8F719-5C19-45ED-A3A6-D89830EBC03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26.12.2023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4" y="6172203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3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E7B3043-98E7-47DD-931B-7C1FD4DE898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57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4291955"/>
            <a:ext cx="8712968" cy="2160240"/>
          </a:xfrm>
        </p:spPr>
        <p:txBody>
          <a:bodyPr>
            <a:normAutofit fontScale="92500" lnSpcReduction="20000"/>
          </a:bodyPr>
          <a:lstStyle/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БЮДЖЕТ</a:t>
            </a:r>
          </a:p>
          <a:p>
            <a:pPr algn="ctr" eaLnBrk="1" hangingPunct="1"/>
            <a:r>
              <a:rPr lang="ru-RU" sz="33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Шумилинского</a:t>
            </a:r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сельского поселения</a:t>
            </a:r>
          </a:p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Верхнедонского района</a:t>
            </a:r>
          </a:p>
          <a:p>
            <a:pPr algn="ctr" eaLnBrk="1" hangingPunct="1"/>
            <a:r>
              <a:rPr lang="ru-RU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на 2024 - 2026 годы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980729"/>
            <a:ext cx="8746232" cy="1470025"/>
          </a:xfrm>
        </p:spPr>
        <p:txBody>
          <a:bodyPr>
            <a:normAutofit fontScale="90000"/>
          </a:bodyPr>
          <a:lstStyle/>
          <a:p>
            <a:pPr marL="182880" indent="0" algn="ctr" eaLnBrk="1" hangingPunct="1">
              <a:buNone/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Администрация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Верхнедонского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dirty="0" smtClean="0"/>
              <a:t/>
            </a:r>
            <a:br>
              <a:rPr lang="ru-RU" sz="2600" dirty="0" smtClean="0"/>
            </a:br>
            <a:endParaRPr lang="ru-RU" sz="45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1916832"/>
            <a:ext cx="3744416" cy="22650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95858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99751" y="444773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               Верхнедонского района в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2024году</a:t>
            </a:r>
            <a:endParaRPr lang="ru-RU" sz="25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93112636"/>
              </p:ext>
            </p:extLst>
          </p:nvPr>
        </p:nvGraphicFramePr>
        <p:xfrm>
          <a:off x="0" y="1268760"/>
          <a:ext cx="9144000" cy="5538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734664" y="1118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43999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764704"/>
            <a:ext cx="9144000" cy="720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Верхнедонского района по разделам в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2024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2026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годах,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тыс.рублей</a:t>
            </a:r>
            <a:endParaRPr lang="ru-RU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745548" y="1175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975950"/>
              </p:ext>
            </p:extLst>
          </p:nvPr>
        </p:nvGraphicFramePr>
        <p:xfrm>
          <a:off x="611560" y="1556792"/>
          <a:ext cx="6923112" cy="4644588"/>
        </p:xfrm>
        <a:graphic>
          <a:graphicData uri="http://schemas.openxmlformats.org/drawingml/2006/table">
            <a:tbl>
              <a:tblPr/>
              <a:tblGrid>
                <a:gridCol w="3754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6"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Расходы по разделам бюджетной классификации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eorgia" pitchFamily="18" charset="0"/>
                        </a:rPr>
                        <a:t>2024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eorgia" pitchFamily="18" charset="0"/>
                        </a:rPr>
                        <a:t>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eorgia" pitchFamily="18" charset="0"/>
                        </a:rPr>
                        <a:t>2025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eorgia" pitchFamily="18" charset="0"/>
                        </a:rPr>
                        <a:t>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9BBB59"/>
                        </a:buClr>
                        <a:buSzTx/>
                        <a:buFont typeface="Georgia" pitchFamily="18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eorgia" pitchFamily="18" charset="0"/>
                        </a:rPr>
                        <a:t>2026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Georgia" pitchFamily="18" charset="0"/>
                        </a:rPr>
                        <a:t>год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68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400" dirty="0">
                        <a:solidFill>
                          <a:srgbClr val="00B05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26204,1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itchFamily="18" charset="0"/>
                        </a:rPr>
                        <a:t>17572,8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itchFamily="18" charset="0"/>
                        </a:rPr>
                        <a:t>17064,8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58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том числе</a:t>
                      </a:r>
                      <a:r>
                        <a:rPr lang="en-US" sz="1400" dirty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4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301" marR="6630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9947,7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10195,3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11397,8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352,6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387,4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Times New Roman" pitchFamily="18" charset="0"/>
                        </a:rPr>
                        <a:t>422,8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3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85,0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3704,7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44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4610,9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6377,9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4632,0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6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7221,0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242,2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242,2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242,2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7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9352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1400" dirty="0" smtClean="0">
                          <a:solidFill>
                            <a:srgbClr val="00B05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Обслуживание государственного и муниципального долга</a:t>
                      </a:r>
                      <a:endParaRPr lang="ru-RU" sz="1600" dirty="0">
                        <a:solidFill>
                          <a:srgbClr val="00B05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5796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516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10" name="Заголовок 7"/>
          <p:cNvSpPr>
            <a:spLocks noGrp="1"/>
          </p:cNvSpPr>
          <p:nvPr>
            <p:ph type="title"/>
          </p:nvPr>
        </p:nvSpPr>
        <p:spPr>
          <a:xfrm>
            <a:off x="251520" y="726972"/>
            <a:ext cx="8784976" cy="10668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Доля муниципальных программ в общем объёме расходов, запланированных на реализацию муниципальных программ </a:t>
            </a:r>
            <a:r>
              <a:rPr lang="ru-RU" sz="23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в </a:t>
            </a: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2024 </a:t>
            </a: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году</a:t>
            </a:r>
            <a:endParaRPr lang="ru-RU" sz="23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89441491"/>
              </p:ext>
            </p:extLst>
          </p:nvPr>
        </p:nvGraphicFramePr>
        <p:xfrm>
          <a:off x="-47625" y="1988840"/>
          <a:ext cx="92525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16338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24" name="Заголовок 7"/>
          <p:cNvSpPr>
            <a:spLocks noGrp="1"/>
          </p:cNvSpPr>
          <p:nvPr>
            <p:ph type="title"/>
          </p:nvPr>
        </p:nvSpPr>
        <p:spPr>
          <a:xfrm>
            <a:off x="251520" y="726972"/>
            <a:ext cx="8784976" cy="10668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Расходы бюджета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Верхнедонского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района формируемые в рамках муниципальных программ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Верхнедонского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района, и непрограммные  расходы.</a:t>
            </a:r>
            <a:endParaRPr lang="ru-RU" sz="1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94631916"/>
              </p:ext>
            </p:extLst>
          </p:nvPr>
        </p:nvGraphicFramePr>
        <p:xfrm>
          <a:off x="251520" y="1772817"/>
          <a:ext cx="8640960" cy="4784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67143" y="1987322"/>
            <a:ext cx="1152128" cy="3077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err="1" smtClean="0"/>
              <a:t>тыс.руб</a:t>
            </a:r>
            <a:r>
              <a:rPr lang="ru-RU" sz="1400" b="1" i="1" dirty="0" smtClean="0"/>
              <a:t>.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2783328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24" name="Заголовок 7"/>
          <p:cNvSpPr>
            <a:spLocks noGrp="1"/>
          </p:cNvSpPr>
          <p:nvPr>
            <p:ph type="title"/>
          </p:nvPr>
        </p:nvSpPr>
        <p:spPr>
          <a:xfrm>
            <a:off x="251520" y="726972"/>
            <a:ext cx="8784976" cy="10668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Объём бюджетных ассигнований на реализацию программ в </a:t>
            </a: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2024-2026 </a:t>
            </a: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годах.</a:t>
            </a:r>
            <a:endParaRPr lang="ru-RU" sz="23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471528486"/>
              </p:ext>
            </p:extLst>
          </p:nvPr>
        </p:nvGraphicFramePr>
        <p:xfrm>
          <a:off x="467544" y="1916832"/>
          <a:ext cx="842493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9512" y="1928803"/>
            <a:ext cx="1152128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b="1" i="1" dirty="0" err="1" smtClean="0"/>
              <a:t>тыс.руб</a:t>
            </a:r>
            <a:r>
              <a:rPr lang="ru-RU" sz="1400" b="1" i="1" dirty="0" smtClean="0"/>
              <a:t>.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38819584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07504" y="3068960"/>
            <a:ext cx="8938523" cy="36724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2817" name="Picture 1" descr="D:\Users\Volzhenina\Desktop\ДЛЯ СЛАЙДОВ\1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71596" y="476672"/>
            <a:ext cx="3456384" cy="259228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42473" y="723865"/>
            <a:ext cx="6156176" cy="1080120"/>
          </a:xfrm>
        </p:spPr>
        <p:txBody>
          <a:bodyPr>
            <a:no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b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</a:t>
            </a:r>
            <a:b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хозяйство</a:t>
            </a:r>
            <a:endParaRPr lang="ru-RU" sz="22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6705425"/>
              </p:ext>
            </p:extLst>
          </p:nvPr>
        </p:nvGraphicFramePr>
        <p:xfrm>
          <a:off x="-350508" y="1121513"/>
          <a:ext cx="5040559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740412" y="116634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49989" y="3452463"/>
            <a:ext cx="83752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Расходы на дорожное хозяйство в </a:t>
            </a:r>
            <a:r>
              <a:rPr lang="ru-RU" sz="1600" dirty="0" smtClean="0"/>
              <a:t>2024 </a:t>
            </a:r>
            <a:r>
              <a:rPr lang="ru-RU" sz="1600" dirty="0" smtClean="0"/>
              <a:t>году </a:t>
            </a:r>
            <a:r>
              <a:rPr lang="ru-RU" sz="1600" dirty="0"/>
              <a:t>составят </a:t>
            </a:r>
            <a:r>
              <a:rPr lang="ru-RU" sz="1600" b="1" dirty="0" smtClean="0"/>
              <a:t>3694,7</a:t>
            </a:r>
            <a:r>
              <a:rPr lang="ru-RU" sz="1600" b="1" i="1" dirty="0" smtClean="0"/>
              <a:t> </a:t>
            </a:r>
            <a:r>
              <a:rPr lang="ru-RU" sz="1600" b="1" i="1" dirty="0" err="1" smtClean="0"/>
              <a:t>тыс.руб</a:t>
            </a:r>
            <a:r>
              <a:rPr lang="ru-RU" sz="1600" b="1" i="1" dirty="0"/>
              <a:t>.</a:t>
            </a:r>
          </a:p>
          <a:p>
            <a:r>
              <a:rPr lang="ru-RU" sz="1600" b="1" dirty="0"/>
              <a:t>в том числе</a:t>
            </a:r>
            <a:r>
              <a:rPr lang="en-US" sz="1600" b="1" dirty="0"/>
              <a:t>:</a:t>
            </a:r>
            <a:endParaRPr lang="ru-RU" sz="1600" b="1" dirty="0"/>
          </a:p>
          <a:p>
            <a:r>
              <a:rPr lang="ru-RU" sz="1600" b="1" dirty="0" smtClean="0"/>
              <a:t>     содержание </a:t>
            </a:r>
            <a:r>
              <a:rPr lang="ru-RU" sz="1600" b="1" dirty="0"/>
              <a:t>дорог – </a:t>
            </a:r>
            <a:r>
              <a:rPr lang="ru-RU" sz="1600" b="1" dirty="0" smtClean="0"/>
              <a:t>3494,7 </a:t>
            </a:r>
            <a:r>
              <a:rPr lang="ru-RU" sz="1600" b="1" dirty="0"/>
              <a:t>тыс. руб.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/>
              <a:t>н</a:t>
            </a:r>
            <a:r>
              <a:rPr lang="ru-RU" sz="1600" b="1" dirty="0" smtClean="0"/>
              <a:t>а мероприятия по обеспечению безопасности дорожного движения </a:t>
            </a:r>
            <a:r>
              <a:rPr lang="ru-RU" sz="1600" b="1" dirty="0"/>
              <a:t>– </a:t>
            </a:r>
            <a:r>
              <a:rPr lang="ru-RU" sz="1600" b="1" dirty="0" smtClean="0"/>
              <a:t>200,0 </a:t>
            </a:r>
            <a:r>
              <a:rPr lang="ru-RU" sz="1600" b="1" dirty="0"/>
              <a:t>тыс</a:t>
            </a:r>
            <a:r>
              <a:rPr lang="ru-RU" sz="1600" b="1" dirty="0" smtClean="0"/>
              <a:t>. руб</a:t>
            </a:r>
            <a:r>
              <a:rPr lang="ru-RU" sz="1600" b="1" dirty="0"/>
              <a:t>.</a:t>
            </a:r>
          </a:p>
        </p:txBody>
      </p:sp>
      <p:sp>
        <p:nvSpPr>
          <p:cNvPr id="13" name="TextBox 1"/>
          <p:cNvSpPr txBox="1"/>
          <p:nvPr/>
        </p:nvSpPr>
        <p:spPr>
          <a:xfrm rot="10800000" flipV="1">
            <a:off x="3347491" y="3821813"/>
            <a:ext cx="720095" cy="35357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8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4472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8229600" cy="10795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</a:t>
            </a:r>
            <a:r>
              <a:rPr lang="ru-RU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</a:t>
            </a:r>
            <a:r>
              <a:rPr lang="ru-RU" sz="22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сельского поселения Верхнедонского </a:t>
            </a:r>
            <a:r>
              <a:rPr lang="ru-RU" sz="2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на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жилищно-коммунальное хозяйство</a:t>
            </a:r>
            <a:endParaRPr lang="ru-RU" sz="2200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724128" y="1844823"/>
            <a:ext cx="3122687" cy="4662973"/>
          </a:xfrm>
          <a:prstGeom prst="roundRect">
            <a:avLst>
              <a:gd name="adj" fmla="val 1147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65125" indent="-2555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Расходы на жилищно-коммунально</a:t>
            </a:r>
            <a:r>
              <a:rPr lang="ru-RU" sz="1200" dirty="0" smtClean="0">
                <a:solidFill>
                  <a:srgbClr val="000000"/>
                </a:solidFill>
                <a:latin typeface="Arial" charset="0"/>
              </a:rPr>
              <a:t>е</a:t>
            </a: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 хозяйство в </a:t>
            </a: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2024 </a:t>
            </a:r>
            <a:r>
              <a:rPr lang="ru-RU" sz="1200" dirty="0" smtClean="0">
                <a:solidFill>
                  <a:srgbClr val="000000"/>
                </a:solidFill>
                <a:latin typeface="Georgia" pitchFamily="18" charset="0"/>
              </a:rPr>
              <a:t>году составят </a:t>
            </a: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4610,9</a:t>
            </a: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1200" b="1" i="1" dirty="0" smtClean="0">
                <a:solidFill>
                  <a:srgbClr val="000000"/>
                </a:solidFill>
                <a:latin typeface="Georgia" pitchFamily="18" charset="0"/>
              </a:rPr>
              <a:t> </a:t>
            </a:r>
            <a:r>
              <a:rPr lang="ru-RU" sz="1200" b="1" i="1" dirty="0" smtClean="0">
                <a:solidFill>
                  <a:srgbClr val="000000"/>
                </a:solidFill>
                <a:latin typeface="Georgia" pitchFamily="18" charset="0"/>
              </a:rPr>
              <a:t>тыс. руб.</a:t>
            </a:r>
          </a:p>
          <a:p>
            <a:pPr eaLnBrk="1" hangingPunct="1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в том числе</a:t>
            </a:r>
            <a:r>
              <a:rPr lang="en-US" sz="1200" b="1" dirty="0" smtClean="0">
                <a:solidFill>
                  <a:srgbClr val="000000"/>
                </a:solidFill>
                <a:latin typeface="Georgia" pitchFamily="18" charset="0"/>
              </a:rPr>
              <a:t>:</a:t>
            </a:r>
            <a:endParaRPr lang="ru-RU" sz="12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благоустройство территории (содержание уличного освещения, кладбищ, памятников и прочих мероприятий)– </a:t>
            </a: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4610,9 </a:t>
            </a:r>
            <a:r>
              <a:rPr lang="ru-RU" sz="1200" b="1" dirty="0" smtClean="0">
                <a:solidFill>
                  <a:srgbClr val="000000"/>
                </a:solidFill>
                <a:latin typeface="Georgia" pitchFamily="18" charset="0"/>
              </a:rPr>
              <a:t>тыс. руб.</a:t>
            </a:r>
            <a:endParaRPr lang="en-US" sz="1200" b="1" dirty="0" smtClean="0">
              <a:solidFill>
                <a:srgbClr val="000000"/>
              </a:solidFill>
              <a:latin typeface="Georgia" pitchFamily="18" charset="0"/>
            </a:endParaRPr>
          </a:p>
          <a:p>
            <a:pPr eaLnBrk="1" hangingPunct="1">
              <a:defRPr/>
            </a:pPr>
            <a:endParaRPr lang="ru-RU" sz="12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2390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63F9EAD-785F-479F-B2F1-74F1268CADC9}" type="slidenum">
              <a:rPr lang="ru-RU" smtClean="0">
                <a:solidFill>
                  <a:srgbClr val="FFFFFF"/>
                </a:solidFill>
                <a:latin typeface="Georgia" pitchFamily="18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1200" y="188913"/>
            <a:ext cx="36766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3913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" y="2060848"/>
            <a:ext cx="244795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4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4293096"/>
            <a:ext cx="4032448" cy="221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5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575" y="2040986"/>
            <a:ext cx="2305049" cy="176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05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8209" y="969468"/>
            <a:ext cx="3087354" cy="2315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-252536" y="620689"/>
            <a:ext cx="8363272" cy="115212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Динамика расходов бюджета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Верхнедонского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района </a:t>
            </a:r>
            <a:b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культуру</a:t>
            </a:r>
            <a:endParaRPr lang="ru-RU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0346546"/>
              </p:ext>
            </p:extLst>
          </p:nvPr>
        </p:nvGraphicFramePr>
        <p:xfrm>
          <a:off x="179512" y="1916832"/>
          <a:ext cx="727280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41707" y="119130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168" y="3933056"/>
            <a:ext cx="2952327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0846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D:\Users\Volzhenina\Desktop\ДЛЯ СЛАЙДОВ\dubrovno_belarus_dybrovenskiy-rayon_pensiya_pensioner_ludi_vlast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2865" y="1196752"/>
            <a:ext cx="2978157" cy="223361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TextBox 5"/>
          <p:cNvSpPr txBox="1"/>
          <p:nvPr/>
        </p:nvSpPr>
        <p:spPr>
          <a:xfrm>
            <a:off x="5719935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9036496" cy="1066800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Расходы бюджета </a:t>
            </a:r>
            <a:b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Шумилинского</a:t>
            </a: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 на</a:t>
            </a:r>
            <a:r>
              <a:rPr lang="ru-RU" sz="23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br>
              <a:rPr lang="ru-RU" sz="23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социальную политику</a:t>
            </a:r>
            <a:endParaRPr lang="ru-RU" sz="23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8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817689"/>
              </p:ext>
            </p:extLst>
          </p:nvPr>
        </p:nvGraphicFramePr>
        <p:xfrm>
          <a:off x="1132567" y="2168607"/>
          <a:ext cx="6840760" cy="5110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77018" y="3437388"/>
            <a:ext cx="118603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3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9797" y="4293099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300197" y="2636915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9614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42" y="1078553"/>
            <a:ext cx="9030662" cy="3676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08571"/>
            <a:ext cx="8229600" cy="3600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Физическая культура и спорт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55049" y="5014637"/>
            <a:ext cx="4304217" cy="1391877"/>
            <a:chOff x="109055" y="1592586"/>
            <a:chExt cx="4615356" cy="1639643"/>
          </a:xfrm>
          <a:scene3d>
            <a:camera prst="orthographicFront"/>
            <a:lightRig rig="flat" dir="t"/>
          </a:scene3d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09055" y="1620534"/>
              <a:ext cx="4615356" cy="1611695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201643" y="1592586"/>
              <a:ext cx="4520946" cy="151728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0960" tIns="60960" rIns="60960" bIns="60960" numCol="1" spcCol="1270" anchor="t" anchorCtr="0">
              <a:noAutofit/>
            </a:bodyPr>
            <a:lstStyle/>
            <a:p>
              <a:r>
                <a:rPr lang="ru-RU" sz="1600" b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Общий </a:t>
              </a:r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объем расходов </a:t>
              </a: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  <a:p>
              <a:r>
                <a:rPr lang="ru-RU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Times New Roman" pitchFamily="18" charset="0"/>
                </a:rPr>
                <a:t>на физическую культуру и спорт </a:t>
              </a:r>
              <a:endParaRPr lang="ru-RU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endParaRP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</a:t>
              </a:r>
              <a:r>
                <a:rPr lang="ru-RU" sz="1600" b="1" kern="1200" dirty="0" smtClean="0">
                  <a:latin typeface="+mj-lt"/>
                  <a:cs typeface="Times New Roman" pitchFamily="18" charset="0"/>
                </a:rPr>
                <a:t> </a:t>
              </a:r>
              <a:r>
                <a:rPr lang="ru-RU" sz="1600" b="1" kern="120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2024 </a:t>
              </a:r>
              <a:r>
                <a:rPr lang="ru-RU" sz="1600" b="1" kern="120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году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20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,0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ru-RU" sz="1600" b="1" kern="120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тыс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. рублей,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</a:t>
              </a: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2025 </a:t>
              </a: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году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– </a:t>
              </a:r>
              <a:r>
                <a:rPr lang="en-US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20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,0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тыс. рублей,            </a:t>
              </a:r>
            </a:p>
            <a:p>
              <a:pPr marL="742950" lvl="1" indent="-285750" defTabSz="711200">
                <a:lnSpc>
                  <a:spcPct val="90000"/>
                </a:lnSpc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в </a:t>
              </a: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2026 </a:t>
              </a:r>
              <a:r>
                <a:rPr lang="ru-RU" sz="1600" b="1" i="0" kern="1200" baseline="0" dirty="0" smtClean="0">
                  <a:solidFill>
                    <a:srgbClr val="C00000"/>
                  </a:solidFill>
                  <a:latin typeface="+mj-lt"/>
                  <a:cs typeface="Times New Roman" pitchFamily="18" charset="0"/>
                </a:rPr>
                <a:t>году 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–  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20</a:t>
              </a:r>
              <a:r>
                <a:rPr lang="ru-RU" sz="1600" b="1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,0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 </a:t>
              </a:r>
              <a:r>
                <a:rPr lang="ru-RU" sz="1600" b="1" i="0" kern="1200" baseline="0" dirty="0" smtClean="0">
                  <a:solidFill>
                    <a:srgbClr val="0070C0"/>
                  </a:solidFill>
                  <a:latin typeface="+mj-lt"/>
                  <a:cs typeface="Times New Roman" pitchFamily="18" charset="0"/>
                </a:rPr>
                <a:t>тыс. рублей</a:t>
              </a:r>
            </a:p>
          </p:txBody>
        </p:sp>
      </p:grpSp>
      <p:sp>
        <p:nvSpPr>
          <p:cNvPr id="13" name="Скругленная прямоугольная выноска 12"/>
          <p:cNvSpPr/>
          <p:nvPr/>
        </p:nvSpPr>
        <p:spPr>
          <a:xfrm>
            <a:off x="4716016" y="4754797"/>
            <a:ext cx="4752528" cy="1911558"/>
          </a:xfrm>
          <a:prstGeom prst="wedgeRoundRectCallout">
            <a:avLst>
              <a:gd name="adj1" fmla="val -22696"/>
              <a:gd name="adj2" fmla="val 50629"/>
              <a:gd name="adj3" fmla="val 16667"/>
            </a:avLst>
          </a:prstGeom>
          <a:effectLst>
            <a:outerShdw blurRad="203200" dist="88900" dir="288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 </a:t>
            </a:r>
            <a:r>
              <a:rPr lang="ru-RU" sz="1600" b="1" dirty="0" smtClean="0">
                <a:solidFill>
                  <a:schemeClr val="tx1"/>
                </a:solidFill>
              </a:rPr>
              <a:t>2024 </a:t>
            </a:r>
            <a:r>
              <a:rPr lang="ru-RU" sz="1600" b="1" dirty="0" smtClean="0">
                <a:solidFill>
                  <a:schemeClr val="tx1"/>
                </a:solidFill>
              </a:rPr>
              <a:t>году </a:t>
            </a:r>
            <a:r>
              <a:rPr lang="ru-RU" sz="1600" b="1" dirty="0">
                <a:solidFill>
                  <a:schemeClr val="tx1"/>
                </a:solidFill>
              </a:rPr>
              <a:t>в рамках </a:t>
            </a:r>
            <a:r>
              <a:rPr lang="ru-RU" sz="1600" b="1" dirty="0" smtClean="0">
                <a:solidFill>
                  <a:schemeClr val="tx1"/>
                </a:solidFill>
              </a:rPr>
              <a:t>муниципальной программы  </a:t>
            </a:r>
            <a:r>
              <a:rPr lang="ru-RU" sz="1600" b="1" dirty="0" err="1" smtClean="0">
                <a:solidFill>
                  <a:schemeClr val="tx1"/>
                </a:solidFill>
              </a:rPr>
              <a:t>Шумилинского</a:t>
            </a:r>
            <a:r>
              <a:rPr lang="ru-RU" sz="1600" b="1" dirty="0" smtClean="0">
                <a:solidFill>
                  <a:schemeClr val="tx1"/>
                </a:solidFill>
              </a:rPr>
              <a:t> сельского поселения «Развитие </a:t>
            </a:r>
            <a:r>
              <a:rPr lang="ru-RU" sz="1600" b="1" dirty="0">
                <a:solidFill>
                  <a:schemeClr val="tx1"/>
                </a:solidFill>
              </a:rPr>
              <a:t>физической культуры </a:t>
            </a:r>
            <a:r>
              <a:rPr lang="ru-RU" sz="1600" b="1" dirty="0" smtClean="0">
                <a:solidFill>
                  <a:schemeClr val="tx1"/>
                </a:solidFill>
              </a:rPr>
              <a:t>и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спорта» запланировано </a:t>
            </a:r>
            <a:r>
              <a:rPr lang="ru-RU" sz="1600" b="1" dirty="0">
                <a:solidFill>
                  <a:schemeClr val="tx1"/>
                </a:solidFill>
              </a:rPr>
              <a:t>8</a:t>
            </a:r>
            <a:r>
              <a:rPr lang="ru-RU" sz="1600" b="1" dirty="0" smtClean="0">
                <a:solidFill>
                  <a:schemeClr val="tx1"/>
                </a:solidFill>
              </a:rPr>
              <a:t> спортивных мероприятий. 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5072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8952" y="764706"/>
            <a:ext cx="3360373" cy="2520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2810353" y="3343348"/>
            <a:ext cx="3168352" cy="30689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7500" y="3031508"/>
            <a:ext cx="2160240" cy="2017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88225" y="3501009"/>
            <a:ext cx="2364843" cy="15481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96200" y="3501009"/>
            <a:ext cx="2024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Муниципальные программы </a:t>
            </a:r>
            <a:r>
              <a:rPr lang="ru-RU" sz="1400" dirty="0" err="1" smtClean="0">
                <a:solidFill>
                  <a:prstClr val="white"/>
                </a:solidFill>
              </a:rPr>
              <a:t>Шумилинского</a:t>
            </a:r>
            <a:r>
              <a:rPr lang="ru-RU" sz="1400" dirty="0" smtClean="0">
                <a:solidFill>
                  <a:prstClr val="white"/>
                </a:solidFill>
              </a:rPr>
              <a:t> сельского поселения </a:t>
            </a:r>
            <a:r>
              <a:rPr lang="ru-RU" sz="1400" dirty="0" err="1" smtClean="0">
                <a:solidFill>
                  <a:prstClr val="white"/>
                </a:solidFill>
              </a:rPr>
              <a:t>Верхнедонского</a:t>
            </a:r>
            <a:r>
              <a:rPr lang="ru-RU" sz="1400" dirty="0" smtClean="0">
                <a:solidFill>
                  <a:prstClr val="white"/>
                </a:solidFill>
              </a:rPr>
              <a:t> района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5484" y="2942686"/>
            <a:ext cx="20922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Прогноз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социально-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экономического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Развития </a:t>
            </a:r>
            <a:r>
              <a:rPr lang="ru-RU" sz="1400" dirty="0" err="1" smtClean="0">
                <a:solidFill>
                  <a:prstClr val="white"/>
                </a:solidFill>
              </a:rPr>
              <a:t>Шумилинского</a:t>
            </a:r>
            <a:r>
              <a:rPr lang="ru-RU" sz="1400" dirty="0" smtClean="0">
                <a:solidFill>
                  <a:prstClr val="white"/>
                </a:solidFill>
              </a:rPr>
              <a:t> сельского поселения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Верхнедонского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района</a:t>
            </a:r>
          </a:p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на </a:t>
            </a:r>
            <a:r>
              <a:rPr lang="ru-RU" sz="1400" dirty="0" smtClean="0">
                <a:solidFill>
                  <a:prstClr val="white"/>
                </a:solidFill>
              </a:rPr>
              <a:t>202</a:t>
            </a:r>
            <a:r>
              <a:rPr lang="en-US" sz="1400" dirty="0" smtClean="0">
                <a:solidFill>
                  <a:prstClr val="white"/>
                </a:solidFill>
              </a:rPr>
              <a:t>4</a:t>
            </a:r>
            <a:r>
              <a:rPr lang="ru-RU" sz="1400" dirty="0" smtClean="0">
                <a:solidFill>
                  <a:prstClr val="white"/>
                </a:solidFill>
              </a:rPr>
              <a:t>-202</a:t>
            </a:r>
            <a:r>
              <a:rPr lang="en-US" sz="1400" dirty="0" smtClean="0">
                <a:solidFill>
                  <a:prstClr val="white"/>
                </a:solidFill>
              </a:rPr>
              <a:t>6</a:t>
            </a:r>
            <a:r>
              <a:rPr lang="ru-RU" sz="1400" dirty="0" smtClean="0">
                <a:solidFill>
                  <a:prstClr val="white"/>
                </a:solidFill>
              </a:rPr>
              <a:t> </a:t>
            </a:r>
            <a:r>
              <a:rPr lang="ru-RU" sz="1400" dirty="0" smtClean="0">
                <a:solidFill>
                  <a:prstClr val="white"/>
                </a:solidFill>
              </a:rPr>
              <a:t>годы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57017" y="3612694"/>
            <a:ext cx="23042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Основа формирования</a:t>
            </a:r>
          </a:p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проекта бюджета </a:t>
            </a:r>
            <a:r>
              <a:rPr lang="ru-RU" sz="1600" dirty="0" err="1" smtClean="0">
                <a:solidFill>
                  <a:prstClr val="white"/>
                </a:solidFill>
              </a:rPr>
              <a:t>Шумилинского</a:t>
            </a:r>
            <a:r>
              <a:rPr lang="ru-RU" sz="1600" dirty="0" smtClean="0">
                <a:solidFill>
                  <a:prstClr val="white"/>
                </a:solidFill>
              </a:rPr>
              <a:t> сельского поселения</a:t>
            </a:r>
          </a:p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Верхнедонского района на </a:t>
            </a:r>
            <a:r>
              <a:rPr lang="ru-RU" sz="1600" dirty="0" smtClean="0">
                <a:solidFill>
                  <a:prstClr val="white"/>
                </a:solidFill>
              </a:rPr>
              <a:t>202</a:t>
            </a:r>
            <a:r>
              <a:rPr lang="en-US" sz="1600" dirty="0" smtClean="0">
                <a:solidFill>
                  <a:prstClr val="white"/>
                </a:solidFill>
              </a:rPr>
              <a:t>4</a:t>
            </a:r>
            <a:r>
              <a:rPr lang="ru-RU" sz="1600" dirty="0" smtClean="0">
                <a:solidFill>
                  <a:prstClr val="white"/>
                </a:solidFill>
              </a:rPr>
              <a:t> </a:t>
            </a:r>
            <a:r>
              <a:rPr lang="ru-RU" sz="1600" dirty="0" smtClean="0">
                <a:solidFill>
                  <a:prstClr val="white"/>
                </a:solidFill>
              </a:rPr>
              <a:t>год и плановый период </a:t>
            </a:r>
            <a:r>
              <a:rPr lang="ru-RU" sz="1600" dirty="0" smtClean="0">
                <a:solidFill>
                  <a:prstClr val="white"/>
                </a:solidFill>
              </a:rPr>
              <a:t>202</a:t>
            </a:r>
            <a:r>
              <a:rPr lang="en-US" sz="1600" dirty="0" smtClean="0">
                <a:solidFill>
                  <a:prstClr val="white"/>
                </a:solidFill>
              </a:rPr>
              <a:t>5</a:t>
            </a:r>
            <a:r>
              <a:rPr lang="ru-RU" sz="1600" dirty="0" smtClean="0">
                <a:solidFill>
                  <a:prstClr val="white"/>
                </a:solidFill>
              </a:rPr>
              <a:t> </a:t>
            </a:r>
            <a:r>
              <a:rPr lang="ru-RU" sz="1600" dirty="0" smtClean="0">
                <a:solidFill>
                  <a:prstClr val="white"/>
                </a:solidFill>
              </a:rPr>
              <a:t>и </a:t>
            </a:r>
            <a:r>
              <a:rPr lang="ru-RU" sz="1600" dirty="0" smtClean="0">
                <a:solidFill>
                  <a:prstClr val="white"/>
                </a:solidFill>
              </a:rPr>
              <a:t>202</a:t>
            </a:r>
            <a:r>
              <a:rPr lang="en-US" sz="1600" dirty="0" smtClean="0">
                <a:solidFill>
                  <a:prstClr val="white"/>
                </a:solidFill>
              </a:rPr>
              <a:t>6</a:t>
            </a:r>
            <a:r>
              <a:rPr lang="ru-RU" sz="1600" dirty="0" smtClean="0">
                <a:solidFill>
                  <a:prstClr val="white"/>
                </a:solidFill>
              </a:rPr>
              <a:t> </a:t>
            </a:r>
            <a:r>
              <a:rPr lang="ru-RU" sz="1600" dirty="0" smtClean="0">
                <a:solidFill>
                  <a:prstClr val="white"/>
                </a:solidFill>
              </a:rPr>
              <a:t>годов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81313" y="1273496"/>
            <a:ext cx="2381363" cy="1821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96373" y="1384650"/>
            <a:ext cx="259631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prstClr val="white"/>
                </a:solidFill>
              </a:rPr>
              <a:t>Основные направления бюджетной и налоговой политики </a:t>
            </a:r>
            <a:r>
              <a:rPr lang="ru-RU" sz="1400" dirty="0" err="1" smtClean="0">
                <a:solidFill>
                  <a:prstClr val="white"/>
                </a:solidFill>
              </a:rPr>
              <a:t>Шумилинского</a:t>
            </a:r>
            <a:r>
              <a:rPr lang="ru-RU" sz="1400" dirty="0" smtClean="0">
                <a:solidFill>
                  <a:prstClr val="white"/>
                </a:solidFill>
              </a:rPr>
              <a:t> сельского поселения на </a:t>
            </a:r>
            <a:r>
              <a:rPr lang="ru-RU" sz="1400" dirty="0" smtClean="0">
                <a:solidFill>
                  <a:prstClr val="white"/>
                </a:solidFill>
              </a:rPr>
              <a:t>202</a:t>
            </a:r>
            <a:r>
              <a:rPr lang="en-US" sz="1400" dirty="0" smtClean="0">
                <a:solidFill>
                  <a:prstClr val="white"/>
                </a:solidFill>
              </a:rPr>
              <a:t>4</a:t>
            </a:r>
            <a:r>
              <a:rPr lang="ru-RU" sz="1400" dirty="0" smtClean="0">
                <a:solidFill>
                  <a:prstClr val="white"/>
                </a:solidFill>
              </a:rPr>
              <a:t>-202</a:t>
            </a:r>
            <a:r>
              <a:rPr lang="en-US" sz="1400" dirty="0" smtClean="0">
                <a:solidFill>
                  <a:prstClr val="white"/>
                </a:solidFill>
              </a:rPr>
              <a:t>6</a:t>
            </a:r>
            <a:r>
              <a:rPr lang="ru-RU" sz="1400" dirty="0" smtClean="0">
                <a:solidFill>
                  <a:prstClr val="white"/>
                </a:solidFill>
              </a:rPr>
              <a:t> </a:t>
            </a:r>
            <a:r>
              <a:rPr lang="ru-RU" sz="1400" dirty="0" smtClean="0">
                <a:solidFill>
                  <a:prstClr val="white"/>
                </a:solidFill>
              </a:rPr>
              <a:t>годы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 rot="3756982">
            <a:off x="5721107" y="3534672"/>
            <a:ext cx="506068" cy="1121015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 rot="17792922">
            <a:off x="2418982" y="3927052"/>
            <a:ext cx="506068" cy="1116656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 rot="20157411">
            <a:off x="3516667" y="3012419"/>
            <a:ext cx="506068" cy="769014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3547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0019" y="764704"/>
            <a:ext cx="3312368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ашивка 4"/>
          <p:cNvSpPr/>
          <p:nvPr/>
        </p:nvSpPr>
        <p:spPr>
          <a:xfrm rot="21273064">
            <a:off x="301252" y="3091130"/>
            <a:ext cx="8409005" cy="3302415"/>
          </a:xfrm>
          <a:custGeom>
            <a:avLst/>
            <a:gdLst>
              <a:gd name="connsiteX0" fmla="*/ 0 w 7848502"/>
              <a:gd name="connsiteY0" fmla="*/ 0 h 2647905"/>
              <a:gd name="connsiteX1" fmla="*/ 6524550 w 7848502"/>
              <a:gd name="connsiteY1" fmla="*/ 0 h 2647905"/>
              <a:gd name="connsiteX2" fmla="*/ 7848502 w 7848502"/>
              <a:gd name="connsiteY2" fmla="*/ 1323953 h 2647905"/>
              <a:gd name="connsiteX3" fmla="*/ 6524550 w 7848502"/>
              <a:gd name="connsiteY3" fmla="*/ 2647905 h 2647905"/>
              <a:gd name="connsiteX4" fmla="*/ 0 w 7848502"/>
              <a:gd name="connsiteY4" fmla="*/ 2647905 h 2647905"/>
              <a:gd name="connsiteX5" fmla="*/ 1323953 w 7848502"/>
              <a:gd name="connsiteY5" fmla="*/ 1323953 h 2647905"/>
              <a:gd name="connsiteX6" fmla="*/ 0 w 7848502"/>
              <a:gd name="connsiteY6" fmla="*/ 0 h 2647905"/>
              <a:gd name="connsiteX0" fmla="*/ 216730 w 8065232"/>
              <a:gd name="connsiteY0" fmla="*/ 0 h 2647905"/>
              <a:gd name="connsiteX1" fmla="*/ 6741280 w 8065232"/>
              <a:gd name="connsiteY1" fmla="*/ 0 h 2647905"/>
              <a:gd name="connsiteX2" fmla="*/ 8065232 w 8065232"/>
              <a:gd name="connsiteY2" fmla="*/ 1323953 h 2647905"/>
              <a:gd name="connsiteX3" fmla="*/ 6741280 w 8065232"/>
              <a:gd name="connsiteY3" fmla="*/ 2647905 h 2647905"/>
              <a:gd name="connsiteX4" fmla="*/ 0 w 8065232"/>
              <a:gd name="connsiteY4" fmla="*/ 2617944 h 2647905"/>
              <a:gd name="connsiteX5" fmla="*/ 1540683 w 8065232"/>
              <a:gd name="connsiteY5" fmla="*/ 1323953 h 2647905"/>
              <a:gd name="connsiteX6" fmla="*/ 216730 w 8065232"/>
              <a:gd name="connsiteY6" fmla="*/ 0 h 2647905"/>
              <a:gd name="connsiteX0" fmla="*/ 216730 w 8065232"/>
              <a:gd name="connsiteY0" fmla="*/ 0 h 2647905"/>
              <a:gd name="connsiteX1" fmla="*/ 6672859 w 8065232"/>
              <a:gd name="connsiteY1" fmla="*/ 364388 h 2647905"/>
              <a:gd name="connsiteX2" fmla="*/ 8065232 w 8065232"/>
              <a:gd name="connsiteY2" fmla="*/ 1323953 h 2647905"/>
              <a:gd name="connsiteX3" fmla="*/ 6741280 w 8065232"/>
              <a:gd name="connsiteY3" fmla="*/ 2647905 h 2647905"/>
              <a:gd name="connsiteX4" fmla="*/ 0 w 8065232"/>
              <a:gd name="connsiteY4" fmla="*/ 2617944 h 2647905"/>
              <a:gd name="connsiteX5" fmla="*/ 1540683 w 8065232"/>
              <a:gd name="connsiteY5" fmla="*/ 1323953 h 2647905"/>
              <a:gd name="connsiteX6" fmla="*/ 216730 w 8065232"/>
              <a:gd name="connsiteY6" fmla="*/ 0 h 264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065232" h="2647905">
                <a:moveTo>
                  <a:pt x="216730" y="0"/>
                </a:moveTo>
                <a:lnTo>
                  <a:pt x="6672859" y="364388"/>
                </a:lnTo>
                <a:lnTo>
                  <a:pt x="8065232" y="1323953"/>
                </a:lnTo>
                <a:lnTo>
                  <a:pt x="6741280" y="2647905"/>
                </a:lnTo>
                <a:lnTo>
                  <a:pt x="0" y="2617944"/>
                </a:lnTo>
                <a:lnTo>
                  <a:pt x="1540683" y="1323953"/>
                </a:lnTo>
                <a:lnTo>
                  <a:pt x="216730" y="0"/>
                </a:lnTo>
                <a:close/>
              </a:path>
            </a:pathLst>
          </a:custGeom>
          <a:solidFill>
            <a:schemeClr val="accent1">
              <a:alpha val="5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1377237">
            <a:off x="1375627" y="3741596"/>
            <a:ext cx="6545756" cy="2308324"/>
          </a:xfrm>
          <a:custGeom>
            <a:avLst/>
            <a:gdLst>
              <a:gd name="connsiteX0" fmla="*/ 0 w 6120680"/>
              <a:gd name="connsiteY0" fmla="*/ 0 h 2308324"/>
              <a:gd name="connsiteX1" fmla="*/ 6120680 w 6120680"/>
              <a:gd name="connsiteY1" fmla="*/ 0 h 2308324"/>
              <a:gd name="connsiteX2" fmla="*/ 6120680 w 6120680"/>
              <a:gd name="connsiteY2" fmla="*/ 2308324 h 2308324"/>
              <a:gd name="connsiteX3" fmla="*/ 0 w 6120680"/>
              <a:gd name="connsiteY3" fmla="*/ 2308324 h 2308324"/>
              <a:gd name="connsiteX4" fmla="*/ 0 w 6120680"/>
              <a:gd name="connsiteY4" fmla="*/ 0 h 2308324"/>
              <a:gd name="connsiteX0" fmla="*/ 1105928 w 7226608"/>
              <a:gd name="connsiteY0" fmla="*/ 0 h 2900636"/>
              <a:gd name="connsiteX1" fmla="*/ 7226608 w 7226608"/>
              <a:gd name="connsiteY1" fmla="*/ 0 h 2900636"/>
              <a:gd name="connsiteX2" fmla="*/ 7226608 w 7226608"/>
              <a:gd name="connsiteY2" fmla="*/ 2308324 h 2900636"/>
              <a:gd name="connsiteX3" fmla="*/ 0 w 7226608"/>
              <a:gd name="connsiteY3" fmla="*/ 2900636 h 2900636"/>
              <a:gd name="connsiteX4" fmla="*/ 1105928 w 7226608"/>
              <a:gd name="connsiteY4" fmla="*/ 0 h 2900636"/>
              <a:gd name="connsiteX0" fmla="*/ 0 w 7242479"/>
              <a:gd name="connsiteY0" fmla="*/ 0 h 3169718"/>
              <a:gd name="connsiteX1" fmla="*/ 7242479 w 7242479"/>
              <a:gd name="connsiteY1" fmla="*/ 269082 h 3169718"/>
              <a:gd name="connsiteX2" fmla="*/ 7242479 w 7242479"/>
              <a:gd name="connsiteY2" fmla="*/ 2577406 h 3169718"/>
              <a:gd name="connsiteX3" fmla="*/ 15871 w 7242479"/>
              <a:gd name="connsiteY3" fmla="*/ 3169718 h 3169718"/>
              <a:gd name="connsiteX4" fmla="*/ 0 w 7242479"/>
              <a:gd name="connsiteY4" fmla="*/ 0 h 3169718"/>
              <a:gd name="connsiteX0" fmla="*/ 0 w 7242479"/>
              <a:gd name="connsiteY0" fmla="*/ 0 h 3169718"/>
              <a:gd name="connsiteX1" fmla="*/ 7234500 w 7242479"/>
              <a:gd name="connsiteY1" fmla="*/ 446323 h 3169718"/>
              <a:gd name="connsiteX2" fmla="*/ 7242479 w 7242479"/>
              <a:gd name="connsiteY2" fmla="*/ 2577406 h 3169718"/>
              <a:gd name="connsiteX3" fmla="*/ 15871 w 7242479"/>
              <a:gd name="connsiteY3" fmla="*/ 3169718 h 3169718"/>
              <a:gd name="connsiteX4" fmla="*/ 0 w 7242479"/>
              <a:gd name="connsiteY4" fmla="*/ 0 h 3169718"/>
              <a:gd name="connsiteX0" fmla="*/ 0 w 7242479"/>
              <a:gd name="connsiteY0" fmla="*/ 0 h 3169718"/>
              <a:gd name="connsiteX1" fmla="*/ 7206485 w 7242479"/>
              <a:gd name="connsiteY1" fmla="*/ 158169 h 3169718"/>
              <a:gd name="connsiteX2" fmla="*/ 7242479 w 7242479"/>
              <a:gd name="connsiteY2" fmla="*/ 2577406 h 3169718"/>
              <a:gd name="connsiteX3" fmla="*/ 15871 w 7242479"/>
              <a:gd name="connsiteY3" fmla="*/ 3169718 h 3169718"/>
              <a:gd name="connsiteX4" fmla="*/ 0 w 7242479"/>
              <a:gd name="connsiteY4" fmla="*/ 0 h 316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2479" h="3169718">
                <a:moveTo>
                  <a:pt x="0" y="0"/>
                </a:moveTo>
                <a:lnTo>
                  <a:pt x="7206485" y="158169"/>
                </a:lnTo>
                <a:cubicBezTo>
                  <a:pt x="7209145" y="868530"/>
                  <a:pt x="7239819" y="1867045"/>
                  <a:pt x="7242479" y="2577406"/>
                </a:cubicBezTo>
                <a:lnTo>
                  <a:pt x="15871" y="3169718"/>
                </a:lnTo>
                <a:cubicBezTo>
                  <a:pt x="10581" y="2113145"/>
                  <a:pt x="5290" y="1056573"/>
                  <a:pt x="0" y="0"/>
                </a:cubicBezTo>
                <a:close/>
              </a:path>
            </a:pathLst>
          </a:cu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>
                <a:gd name="adj" fmla="val 43385"/>
              </a:avLst>
            </a:prstTxWarp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</a:rPr>
              <a:t>Бюджет </a:t>
            </a:r>
            <a:r>
              <a:rPr lang="ru-RU" sz="1600" b="1" dirty="0" err="1" smtClean="0">
                <a:solidFill>
                  <a:srgbClr val="FFFF00"/>
                </a:solidFill>
              </a:rPr>
              <a:t>Шумилинского</a:t>
            </a:r>
            <a:r>
              <a:rPr lang="ru-RU" sz="1600" b="1" dirty="0" smtClean="0">
                <a:solidFill>
                  <a:srgbClr val="FFFF00"/>
                </a:solidFill>
              </a:rPr>
              <a:t> сельского поселения Верхнедонского  </a:t>
            </a:r>
            <a:r>
              <a:rPr lang="ru-RU" sz="1600" b="1" dirty="0">
                <a:solidFill>
                  <a:srgbClr val="FFFF00"/>
                </a:solidFill>
              </a:rPr>
              <a:t>района </a:t>
            </a:r>
            <a:r>
              <a:rPr lang="ru-RU" sz="1600" b="1" dirty="0" smtClean="0">
                <a:solidFill>
                  <a:srgbClr val="FFFF00"/>
                </a:solidFill>
              </a:rPr>
              <a:t>на </a:t>
            </a:r>
            <a:r>
              <a:rPr lang="ru-RU" sz="1600" b="1" dirty="0" smtClean="0">
                <a:solidFill>
                  <a:srgbClr val="FFFF00"/>
                </a:solidFill>
              </a:rPr>
              <a:t>2024-2026 </a:t>
            </a:r>
            <a:r>
              <a:rPr lang="ru-RU" sz="1600" b="1" dirty="0" smtClean="0">
                <a:solidFill>
                  <a:srgbClr val="FFFF00"/>
                </a:solidFill>
              </a:rPr>
              <a:t>годы создаст дополнительные условия для выполнения поставленных Президентом России, Губернатором области, Главой района, Главой сельского поселения стратегических задач в секторах муниципальной ответственности</a:t>
            </a:r>
            <a:endParaRPr lang="ru-RU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599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2592" y="130019"/>
            <a:ext cx="284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18" name="Заголовок 7"/>
          <p:cNvSpPr>
            <a:spLocks noGrp="1"/>
          </p:cNvSpPr>
          <p:nvPr>
            <p:ph type="title"/>
          </p:nvPr>
        </p:nvSpPr>
        <p:spPr>
          <a:xfrm>
            <a:off x="48129" y="650312"/>
            <a:ext cx="8928992" cy="964339"/>
          </a:xfrm>
        </p:spPr>
        <p:txBody>
          <a:bodyPr>
            <a:no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бюджет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202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годов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направлен на решение следующих ключевых задач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  <a:endParaRPr lang="ru-RU" sz="2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32930860"/>
              </p:ext>
            </p:extLst>
          </p:nvPr>
        </p:nvGraphicFramePr>
        <p:xfrm>
          <a:off x="251520" y="1844824"/>
          <a:ext cx="849694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60423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836712"/>
            <a:ext cx="1728192" cy="151216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644389"/>
            <a:ext cx="6624736" cy="136815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проекта решения </a:t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«О бюджете  </a:t>
            </a:r>
            <a:r>
              <a:rPr lang="ru-RU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Верхнедонского района на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 </a:t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 плановый период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годов»</a:t>
            </a:r>
          </a:p>
        </p:txBody>
      </p:sp>
      <p:graphicFrame>
        <p:nvGraphicFramePr>
          <p:cNvPr id="34898" name="Group 8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870110"/>
              </p:ext>
            </p:extLst>
          </p:nvPr>
        </p:nvGraphicFramePr>
        <p:xfrm>
          <a:off x="594529" y="2348880"/>
          <a:ext cx="8001276" cy="4178229"/>
        </p:xfrm>
        <a:graphic>
          <a:graphicData uri="http://schemas.openxmlformats.org/drawingml/2006/table">
            <a:tbl>
              <a:tblPr/>
              <a:tblGrid>
                <a:gridCol w="4105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1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1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25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202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78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Доходы,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26204,1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17572,8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17064,8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502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50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10424,4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10017,7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10191,0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978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15779,7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7555,1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6873,8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78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26204,1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17572,8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17064,8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502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0.0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50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VI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0.0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 pitchFamily="34" charset="0"/>
                        <a:cs typeface="Arial Cyr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 pitchFamily="34" charset="0"/>
                          <a:cs typeface="Arial Cyr" pitchFamily="34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7380312" y="1916011"/>
            <a:ext cx="1512168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</a:t>
            </a:r>
            <a:r>
              <a:rPr lang="ru-RU" sz="1600" dirty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рублей</a:t>
            </a:r>
            <a:r>
              <a:rPr lang="ru-RU" sz="1600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)</a:t>
            </a:r>
            <a:endParaRPr lang="ru-RU" sz="1600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6801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" y="764705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Доходы бюджета </a:t>
            </a:r>
            <a:r>
              <a:rPr lang="ru-RU" sz="25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5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 Верхнедонского района</a:t>
            </a:r>
            <a:endParaRPr lang="ru-RU" sz="2500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52951438"/>
              </p:ext>
            </p:extLst>
          </p:nvPr>
        </p:nvGraphicFramePr>
        <p:xfrm>
          <a:off x="3" y="2204864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430479" y="2170219"/>
            <a:ext cx="1547813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Arial" charset="0"/>
              </a:rPr>
              <a:t>тыс. </a:t>
            </a:r>
            <a:r>
              <a:rPr lang="ru-RU" sz="1300" b="1" dirty="0">
                <a:solidFill>
                  <a:prstClr val="black"/>
                </a:solidFill>
                <a:latin typeface="Arial" charset="0"/>
              </a:rPr>
              <a:t>рублей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741708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21170323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12797" y="677218"/>
            <a:ext cx="6264696" cy="10953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Структура налоговых и неналоговых доходов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Верхнедонского района в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году</a:t>
            </a:r>
            <a:endParaRPr lang="ru-RU" sz="25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4664" y="111831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3" name="Диаграмма 2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528459861"/>
              </p:ext>
            </p:extLst>
          </p:nvPr>
        </p:nvGraphicFramePr>
        <p:xfrm>
          <a:off x="611560" y="1968648"/>
          <a:ext cx="8064896" cy="4301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42387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41445" y="748939"/>
            <a:ext cx="5135851" cy="1039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49530" rIns="99060" bIns="49530" numCol="1" spcCol="1270" anchor="ctr" anchorCtr="0">
            <a:noAutofit/>
          </a:bodyPr>
          <a:lstStyle/>
          <a:p>
            <a:pPr marL="171450" lvl="1" indent="-171450" defTabSz="800100" fontAlgn="base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endParaRPr lang="ru-RU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11980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570" y="4725144"/>
            <a:ext cx="3260341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32" y="4622127"/>
            <a:ext cx="3168353" cy="2098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198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620688"/>
            <a:ext cx="2376264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235626953"/>
              </p:ext>
            </p:extLst>
          </p:nvPr>
        </p:nvGraphicFramePr>
        <p:xfrm>
          <a:off x="827584" y="488462"/>
          <a:ext cx="85689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80999" y="2193654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(</a:t>
            </a:r>
            <a:r>
              <a:rPr lang="ru-RU" sz="1400" b="1" smtClean="0"/>
              <a:t>тыс. рублей</a:t>
            </a:r>
            <a:r>
              <a:rPr lang="ru-RU" sz="1400" b="1" dirty="0" smtClean="0"/>
              <a:t>)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96078047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4533"/>
            <a:ext cx="9036496" cy="10668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Безвозмездные поступления </a:t>
            </a:r>
            <a:r>
              <a:rPr lang="ru-RU" sz="2600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бюджет 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Шумилинского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сельского поселения</a:t>
            </a:r>
            <a:r>
              <a:rPr lang="ru-RU" sz="2600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Верхнедонского</a:t>
            </a:r>
            <a:r>
              <a:rPr lang="ru-RU" sz="2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района</a:t>
            </a: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094861"/>
              </p:ext>
            </p:extLst>
          </p:nvPr>
        </p:nvGraphicFramePr>
        <p:xfrm>
          <a:off x="179512" y="2249488"/>
          <a:ext cx="8064896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14399" name="Text Box 116"/>
          <p:cNvSpPr txBox="1">
            <a:spLocks noChangeArrowheads="1"/>
          </p:cNvSpPr>
          <p:nvPr/>
        </p:nvSpPr>
        <p:spPr bwMode="auto">
          <a:xfrm>
            <a:off x="827584" y="2060848"/>
            <a:ext cx="1656184" cy="335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8345" tIns="44173" rIns="88345" bIns="44173">
            <a:spAutoFit/>
          </a:bodyPr>
          <a:lstStyle/>
          <a:p>
            <a:pPr defTabSz="884238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Arial Cyr" pitchFamily="34" charset="0"/>
                <a:cs typeface="Arial Cyr" pitchFamily="34" charset="0"/>
              </a:rPr>
              <a:t>(тыс. рублей)</a:t>
            </a:r>
            <a:endParaRPr lang="ru-RU" sz="1600" b="1" dirty="0">
              <a:solidFill>
                <a:prstClr val="black"/>
              </a:solidFill>
              <a:latin typeface="Arial Cyr" pitchFamily="34" charset="0"/>
              <a:cs typeface="Arial Cyr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41708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1478561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7504" y="476672"/>
            <a:ext cx="9036496" cy="108012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расходов бюджета </a:t>
            </a:r>
            <a:r>
              <a:rPr lang="ru-RU" sz="2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Шумилинского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сельского поселения Верхнедонского района </a:t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2024-20</a:t>
            </a:r>
            <a:r>
              <a:rPr lang="en-US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годах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396727"/>
              </p:ext>
            </p:extLst>
          </p:nvPr>
        </p:nvGraphicFramePr>
        <p:xfrm>
          <a:off x="0" y="1268760"/>
          <a:ext cx="9144000" cy="530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752592" y="119130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</a:t>
            </a:r>
            <a:r>
              <a:rPr lang="ru-RU" sz="9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Шумилинского</a:t>
            </a: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9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Верхнедонского района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35753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3366</TotalTime>
  <Words>818</Words>
  <Application>Microsoft Office PowerPoint</Application>
  <PresentationFormat>Экран (4:3)</PresentationFormat>
  <Paragraphs>211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33" baseType="lpstr">
      <vt:lpstr>Arial</vt:lpstr>
      <vt:lpstr>Arial Cyr</vt:lpstr>
      <vt:lpstr>Calibri</vt:lpstr>
      <vt:lpstr>Georgia</vt:lpstr>
      <vt:lpstr>Times New Roman</vt:lpstr>
      <vt:lpstr>Trebuchet MS</vt:lpstr>
      <vt:lpstr>Wingdings</vt:lpstr>
      <vt:lpstr>Wingdings 2</vt:lpstr>
      <vt:lpstr>Тема Office</vt:lpstr>
      <vt:lpstr>3_Городская</vt:lpstr>
      <vt:lpstr>9_Городская</vt:lpstr>
      <vt:lpstr>13_Городская</vt:lpstr>
      <vt:lpstr>Воздушный поток</vt:lpstr>
      <vt:lpstr>Администрация Шумилинского сельского поселения Верхнедонского района   </vt:lpstr>
      <vt:lpstr>Презентация PowerPoint</vt:lpstr>
      <vt:lpstr>бюджет  на 2024 год и на плановый период 2025 и 2026 годов  направлен на решение следующих ключевых задач:</vt:lpstr>
      <vt:lpstr>Основные параметры проекта решения  «О бюджете  Шумилинского сельского поселения Верхнедонского района на 2024 год  и плановый период 2025 и 2026 годов»</vt:lpstr>
      <vt:lpstr>Доходы бюджета Шумилинского сельского поселения Верхнедонского района</vt:lpstr>
      <vt:lpstr>Структура налоговых и неналоговых доходов бюджета Шумилинского сельского поселения Верхнедонского района в 2024 году</vt:lpstr>
      <vt:lpstr>Презентация PowerPoint</vt:lpstr>
      <vt:lpstr>Безвозмездные поступления в бюджет Шумилинского сельского поселения Верхнедонского района</vt:lpstr>
      <vt:lpstr>Динамика расходов бюджета Шумилинского сельского поселения Верхнедонского района  в 2024-2026  годах</vt:lpstr>
      <vt:lpstr>Расходы бюджета Шумилинского сельского поселения                Верхнедонского района в 2024году</vt:lpstr>
      <vt:lpstr>Расходы бюджета Шумилинского сельского поселения Верхнедонского района по разделам в 2024 – 2026 годах, тыс.рублей</vt:lpstr>
      <vt:lpstr>Доля муниципальных программ в общем объёме расходов, запланированных на реализацию муниципальных программ Шумилинского сельского поселения в 2024 году</vt:lpstr>
      <vt:lpstr>Расходы бюджета Шумилинского сельского поселения Верхнедонского района формируемые в рамках муниципальных программ Шумилинского сельского поселения Верхнедонского района, и непрограммные  расходы.</vt:lpstr>
      <vt:lpstr>Объём бюджетных ассигнований на реализацию программ в 2024-2026 годах.</vt:lpstr>
      <vt:lpstr>Динамика расходов бюджета  Шумилинского сельского поселения  на дорожное хозяйство</vt:lpstr>
      <vt:lpstr>Расходы бюджета Шумилинского сельского поселения Верхнедонского района на жилищно-коммунальное хозяйство</vt:lpstr>
      <vt:lpstr>Динамика расходов бюджета Шумилинского сельского поселения  Верхнедонского района  на культуру</vt:lpstr>
      <vt:lpstr>Расходы бюджета  Шумилинского сельского поселения  на  социальную политику</vt:lpstr>
      <vt:lpstr>Физическая культура и спорт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PC-02</cp:lastModifiedBy>
  <cp:revision>348</cp:revision>
  <cp:lastPrinted>2013-11-15T06:31:56Z</cp:lastPrinted>
  <dcterms:created xsi:type="dcterms:W3CDTF">2013-05-13T09:45:35Z</dcterms:created>
  <dcterms:modified xsi:type="dcterms:W3CDTF">2023-12-26T08:43:18Z</dcterms:modified>
</cp:coreProperties>
</file>