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77" r:id="rId3"/>
    <p:sldMasterId id="2147483829" r:id="rId4"/>
    <p:sldMasterId id="2147483855" r:id="rId5"/>
  </p:sldMasterIdLst>
  <p:notesMasterIdLst>
    <p:notesMasterId r:id="rId26"/>
  </p:notesMasterIdLst>
  <p:sldIdLst>
    <p:sldId id="280" r:id="rId6"/>
    <p:sldId id="284" r:id="rId7"/>
    <p:sldId id="289" r:id="rId8"/>
    <p:sldId id="257" r:id="rId9"/>
    <p:sldId id="302" r:id="rId10"/>
    <p:sldId id="303" r:id="rId11"/>
    <p:sldId id="259" r:id="rId12"/>
    <p:sldId id="260" r:id="rId13"/>
    <p:sldId id="270" r:id="rId14"/>
    <p:sldId id="295" r:id="rId15"/>
    <p:sldId id="273" r:id="rId16"/>
    <p:sldId id="296" r:id="rId17"/>
    <p:sldId id="292" r:id="rId18"/>
    <p:sldId id="301" r:id="rId19"/>
    <p:sldId id="297" r:id="rId20"/>
    <p:sldId id="293" r:id="rId21"/>
    <p:sldId id="261" r:id="rId22"/>
    <p:sldId id="299" r:id="rId23"/>
    <p:sldId id="300" r:id="rId24"/>
    <p:sldId id="282" r:id="rId2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7565914505857"/>
          <c:y val="0.10666397887360266"/>
          <c:w val="0.73277275467416136"/>
          <c:h val="0.677998450937186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32218,0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DA-4341-B4AA-99BA54EDDE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54478,6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A-4341-B4AA-99BA54EDDE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11941,0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DA-4341-B4AA-99BA54EDDE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32218</c:v>
                </c:pt>
                <c:pt idx="2">
                  <c:v>54478.6</c:v>
                </c:pt>
                <c:pt idx="3">
                  <c:v>11941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A-4341-B4AA-99BA54EDD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99136"/>
        <c:axId val="38077184"/>
      </c:barChart>
      <c:catAx>
        <c:axId val="164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07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7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4699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690309628893942"/>
          <c:y val="0.86919359330998081"/>
          <c:w val="0.47477794088183223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814E-2"/>
          <c:y val="3.7463027457496863E-2"/>
          <c:w val="0.71675332205151865"/>
          <c:h val="0.8702837365896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C0-47C7-A5EE-00D7B05C6FB4}"/>
                </c:ext>
              </c:extLst>
            </c:dLbl>
            <c:dLbl>
              <c:idx val="1"/>
              <c:layout>
                <c:manualLayout>
                  <c:x val="3.392939838367795E-2"/>
                  <c:y val="-0.27409475546488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C0-47C7-A5EE-00D7B05C6FB4}"/>
                </c:ext>
              </c:extLst>
            </c:dLbl>
            <c:dLbl>
              <c:idx val="2"/>
              <c:layout>
                <c:manualLayout>
                  <c:x val="3.7881242018213787E-2"/>
                  <c:y val="-0.31692585503967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C0-47C7-A5EE-00D7B05C6FB4}"/>
                </c:ext>
              </c:extLst>
            </c:dLbl>
            <c:dLbl>
              <c:idx val="3"/>
              <c:layout>
                <c:manualLayout>
                  <c:x val="2.1087590927740752E-2"/>
                  <c:y val="-0.3188498836829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0-47C7-A5EE-00D7B05C6F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17957.2</c:v>
                </c:pt>
                <c:pt idx="1">
                  <c:v>43883.3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0-47C7-A5EE-00D7B05C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9605376"/>
        <c:axId val="39632896"/>
        <c:axId val="0"/>
      </c:bar3DChart>
      <c:catAx>
        <c:axId val="396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32896"/>
        <c:crosses val="autoZero"/>
        <c:auto val="1"/>
        <c:lblAlgn val="ctr"/>
        <c:lblOffset val="100"/>
        <c:noMultiLvlLbl val="0"/>
      </c:catAx>
      <c:valAx>
        <c:axId val="396328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6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40"/>
      <c:rotY val="40"/>
      <c:depthPercent val="4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009241980564966E-2"/>
          <c:y val="9.827378672028543E-2"/>
          <c:w val="0.91133557800223419"/>
          <c:h val="0.8166351606805356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466105392084001E-2"/>
                  <c:y val="-3.166802300408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0F-499E-9FAF-99F29037F8F0}"/>
                </c:ext>
              </c:extLst>
            </c:dLbl>
            <c:dLbl>
              <c:idx val="1"/>
              <c:layout>
                <c:manualLayout>
                  <c:x val="-6.4525350841776524E-3"/>
                  <c:y val="-1.727346709313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0F-499E-9FAF-99F29037F8F0}"/>
                </c:ext>
              </c:extLst>
            </c:dLbl>
            <c:dLbl>
              <c:idx val="2"/>
              <c:layout>
                <c:manualLayout>
                  <c:x val="3.4325454353310338E-3"/>
                  <c:y val="-1.151587141467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0F-499E-9FAF-99F29037F8F0}"/>
                </c:ext>
              </c:extLst>
            </c:dLbl>
            <c:dLbl>
              <c:idx val="3"/>
              <c:layout>
                <c:manualLayout>
                  <c:x val="1.0297396096638224E-2"/>
                  <c:y val="8.92462466478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F-499E-9FAF-99F29037F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Sheet1!$B$2:$F$2</c:f>
              <c:numCache>
                <c:formatCode>#\ ##0.0</c:formatCode>
                <c:ptCount val="4"/>
                <c:pt idx="0">
                  <c:v>153.69999999999999</c:v>
                </c:pt>
                <c:pt idx="1">
                  <c:v>162.30000000000001</c:v>
                </c:pt>
                <c:pt idx="2">
                  <c:v>171.2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F-499E-9FAF-99F2903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280"/>
        <c:shape val="pyramid"/>
        <c:axId val="70390912"/>
        <c:axId val="70392832"/>
        <c:axId val="0"/>
      </c:bar3DChart>
      <c:catAx>
        <c:axId val="70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3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0392832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spPr>
          <a:ln w="2836">
            <a:solidFill>
              <a:prstClr val="black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0912"/>
        <c:crosses val="autoZero"/>
        <c:crossBetween val="between"/>
      </c:valAx>
      <c:spPr>
        <a:noFill/>
        <a:ln w="255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D07-4474-9B15-5B2DE2C4CF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07-4474-9B15-5B2DE2C4CF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D07-4474-9B15-5B2DE2C4CF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07-4474-9B15-5B2DE2C4CFE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D07-4474-9B15-5B2DE2C4CFE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D07-4474-9B15-5B2DE2C4C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- 16.2%</c:v>
                </c:pt>
                <c:pt idx="1">
                  <c:v>Налоги на совокупный доход - 15.5%</c:v>
                </c:pt>
                <c:pt idx="2">
                  <c:v>Налоги на имущество - 64.5%</c:v>
                </c:pt>
                <c:pt idx="3">
                  <c:v>Неналоговые доходы - 3.8%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0.16200000000000001</c:v>
                </c:pt>
                <c:pt idx="1">
                  <c:v>0.155</c:v>
                </c:pt>
                <c:pt idx="2">
                  <c:v>0.64500000000000002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07-4474-9B15-5B2DE2C4CF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2A4-49E0-A1CE-8296B806F8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2A4-49E0-A1CE-8296B806F8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2A4-49E0-A1CE-8296B806F8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2A4-49E0-A1CE-8296B806F8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2A4-49E0-A1CE-8296B806F8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F2A4-49E0-A1CE-8296B806F8F6}"/>
              </c:ext>
            </c:extLst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 - 16.2%</c:v>
                </c:pt>
                <c:pt idx="1">
                  <c:v>Налоги на совокупный доход - 15.5%</c:v>
                </c:pt>
                <c:pt idx="2">
                  <c:v>Налоги на имущество - 64.5%</c:v>
                </c:pt>
                <c:pt idx="3">
                  <c:v>Неналоговые доходы - 3.8%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9D07-4474-9B15-5B2DE2C4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47694233787286"/>
          <c:y val="0.41370324803149605"/>
          <c:w val="0.72580889107611701"/>
          <c:h val="0.46456766732283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Верхнедонского района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1399.6</c:v>
                </c:pt>
                <c:pt idx="1">
                  <c:v>1477</c:v>
                </c:pt>
                <c:pt idx="2">
                  <c:v>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D-4AAB-8963-6E46169DD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118144"/>
        <c:axId val="38119680"/>
        <c:axId val="66328320"/>
      </c:bar3DChart>
      <c:catAx>
        <c:axId val="38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19680"/>
        <c:crosses val="autoZero"/>
        <c:auto val="1"/>
        <c:lblAlgn val="ctr"/>
        <c:lblOffset val="100"/>
        <c:noMultiLvlLbl val="1"/>
      </c:catAx>
      <c:valAx>
        <c:axId val="381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18144"/>
        <c:crosses val="autoZero"/>
        <c:crossBetween val="between"/>
      </c:valAx>
      <c:serAx>
        <c:axId val="6632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1196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23560.6</c:v>
                </c:pt>
                <c:pt idx="2">
                  <c:v>46810.6</c:v>
                </c:pt>
                <c:pt idx="3">
                  <c:v>4176.3999999999996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2-452B-813D-45003E7F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pyramid"/>
        <c:axId val="38132352"/>
        <c:axId val="38199680"/>
        <c:axId val="0"/>
      </c:bar3DChart>
      <c:catAx>
        <c:axId val="381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38199680"/>
        <c:crosses val="autoZero"/>
        <c:auto val="1"/>
        <c:lblAlgn val="ctr"/>
        <c:lblOffset val="100"/>
        <c:noMultiLvlLbl val="0"/>
      </c:catAx>
      <c:valAx>
        <c:axId val="381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813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45988268168616192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619"/>
          <c:h val="0.87253929159948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8D4-424C-A29E-1EAAA3FA501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4-424C-A29E-1EAAA3FA50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D8D4-424C-A29E-1EAAA3FA501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4-424C-A29E-1EAAA3FA501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D4-424C-A29E-1EAAA3FA501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D4-424C-A29E-1EAAA3FA501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D4-424C-A29E-1EAAA3FA50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32218</c:v>
                </c:pt>
                <c:pt idx="2">
                  <c:v>54478.6</c:v>
                </c:pt>
                <c:pt idx="3">
                  <c:v>11941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D4-424C-A29E-1EAAA3FA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16064"/>
        <c:axId val="38217600"/>
        <c:axId val="0"/>
      </c:bar3DChart>
      <c:catAx>
        <c:axId val="382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7600"/>
        <c:crosses val="autoZero"/>
        <c:auto val="1"/>
        <c:lblAlgn val="ctr"/>
        <c:lblOffset val="100"/>
        <c:noMultiLvlLbl val="0"/>
      </c:catAx>
      <c:valAx>
        <c:axId val="3821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4151356080491E-2"/>
          <c:y val="0.182878900398144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FE-4AC5-A047-89B73DFBFBB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FE-4AC5-A047-89B73DFBFBB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FE-4AC5-A047-89B73DFBFBB3}"/>
              </c:ext>
            </c:extLst>
          </c:dPt>
          <c:dPt>
            <c:idx val="3"/>
            <c:bubble3D val="0"/>
            <c:explosion val="32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FE-4AC5-A047-89B73DFBFBB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FE-4AC5-A047-89B73DFBFBB3}"/>
              </c:ext>
            </c:extLst>
          </c:dPt>
          <c:dPt>
            <c:idx val="5"/>
            <c:bubble3D val="0"/>
            <c:explosion val="14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7FE-4AC5-A047-89B73DFBFBB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7FE-4AC5-A047-89B73DFBFBB3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7FE-4AC5-A047-89B73DFBFBB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7FE-4AC5-A047-89B73DFBFBB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7FE-4AC5-A047-89B73DFBFBB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7FE-4AC5-A047-89B73DFBFBB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FE-4AC5-A047-89B73DFBFBB3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8"/>
                <c:pt idx="0">
                  <c:v>Соцполитика - 153.7 тыс.руб. - 0.5%</c:v>
                </c:pt>
                <c:pt idx="1">
                  <c:v>Культура, кинематография - 17957.20 тыс.руб. - 55.7%</c:v>
                </c:pt>
                <c:pt idx="2">
                  <c:v>Физкультура и спорт - 20 тыс.руб. - 0.1%</c:v>
                </c:pt>
                <c:pt idx="3">
                  <c:v>Нацэкономика - 1686.6 тыс.руб. - 5.2%</c:v>
                </c:pt>
                <c:pt idx="4">
                  <c:v>ЖКХ - 4553.2 тыс.руб. - 14.1%</c:v>
                </c:pt>
                <c:pt idx="5">
                  <c:v>Общегос-ные вопросы - 7565.6 тыс.руб. - 23.5%</c:v>
                </c:pt>
                <c:pt idx="6">
                  <c:v>Нацбезопасность, правоохранит. деятельность - 20.0 тыс.руб. - 0.1%</c:v>
                </c:pt>
                <c:pt idx="7">
                  <c:v>Национальная оборона - 241.7 тыс.руб.-0.8 %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9"/>
                <c:pt idx="0">
                  <c:v>153.69999999999999</c:v>
                </c:pt>
                <c:pt idx="1">
                  <c:v>17957.2</c:v>
                </c:pt>
                <c:pt idx="2">
                  <c:v>20</c:v>
                </c:pt>
                <c:pt idx="3">
                  <c:v>1686.6</c:v>
                </c:pt>
                <c:pt idx="4">
                  <c:v>4553.2</c:v>
                </c:pt>
                <c:pt idx="5">
                  <c:v>7565.6</c:v>
                </c:pt>
                <c:pt idx="6">
                  <c:v>20</c:v>
                </c:pt>
                <c:pt idx="8">
                  <c:v>241.7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FE-4AC5-A047-89B73DFBFB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27FE-4AC5-A047-89B73DFBFBB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27FE-4AC5-A047-89B73DFBFBB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27FE-4AC5-A047-89B73DFBFBB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27FE-4AC5-A047-89B73DFBFBB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27FE-4AC5-A047-89B73DFBFBB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27FE-4AC5-A047-89B73DFBFBB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27FE-4AC5-A047-89B73DFBFBB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27FE-4AC5-A047-89B73DFBFBB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27FE-4AC5-A047-89B73DFBFBB3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27FE-4AC5-A047-89B73DFBFBB3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27FE-4AC5-A047-89B73DFBFBB3}"/>
              </c:ext>
            </c:extLst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8"/>
                <c:pt idx="0">
                  <c:v>Соцполитика - 153.7 тыс.руб. - 0.5%</c:v>
                </c:pt>
                <c:pt idx="1">
                  <c:v>Культура, кинематография - 17957.20 тыс.руб. - 55.7%</c:v>
                </c:pt>
                <c:pt idx="2">
                  <c:v>Физкультура и спорт - 20 тыс.руб. - 0.1%</c:v>
                </c:pt>
                <c:pt idx="3">
                  <c:v>Нацэкономика - 1686.6 тыс.руб. - 5.2%</c:v>
                </c:pt>
                <c:pt idx="4">
                  <c:v>ЖКХ - 4553.2 тыс.руб. - 14.1%</c:v>
                </c:pt>
                <c:pt idx="5">
                  <c:v>Общегос-ные вопросы - 7565.6 тыс.руб. - 23.5%</c:v>
                </c:pt>
                <c:pt idx="6">
                  <c:v>Нацбезопасность, правоохранит. деятельность - 20.0 тыс.руб. - 0.1%</c:v>
                </c:pt>
                <c:pt idx="7">
                  <c:v>Национальная оборона - 241.7 тыс.руб.-0.8 %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0-27FE-4AC5-A047-89B73DFBFB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413374890638649"/>
          <c:y val="0"/>
          <c:w val="0.32949442257217848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- расходы бюджета Шумилинского сельского поселения , формируемые в рамках муниципальных программ Шумилинского сельского поселения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21069</c:v>
                </c:pt>
                <c:pt idx="1">
                  <c:v>46545.5</c:v>
                </c:pt>
                <c:pt idx="2">
                  <c:v>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61C-8D09-49A367B19B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- непрограммные расходы бюджета Шумилинского сельского поселения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813502203457E-2"/>
                  <c:y val="-8.76030501162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5F-461C-8D09-49A367B19BF3}"/>
                </c:ext>
              </c:extLst>
            </c:dLbl>
            <c:dLbl>
              <c:idx val="1"/>
              <c:layout>
                <c:manualLayout>
                  <c:x val="4.4092323075214023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5F-461C-8D09-49A367B19BF3}"/>
                </c:ext>
              </c:extLst>
            </c:dLbl>
            <c:dLbl>
              <c:idx val="2"/>
              <c:layout>
                <c:manualLayout>
                  <c:x val="5.8789764100285772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5F-461C-8D09-49A367B19BF3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11149</c:v>
                </c:pt>
                <c:pt idx="1">
                  <c:v>7933.1</c:v>
                </c:pt>
                <c:pt idx="2">
                  <c:v>8233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F-461C-8D09-49A367B19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6"/>
        <c:shape val="cylinder"/>
        <c:axId val="39701504"/>
        <c:axId val="39707392"/>
        <c:axId val="0"/>
      </c:bar3DChart>
      <c:catAx>
        <c:axId val="397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07392"/>
        <c:crosses val="autoZero"/>
        <c:auto val="1"/>
        <c:lblAlgn val="ctr"/>
        <c:lblOffset val="100"/>
        <c:noMultiLvlLbl val="0"/>
      </c:catAx>
      <c:valAx>
        <c:axId val="39707392"/>
        <c:scaling>
          <c:orientation val="minMax"/>
          <c:max val="18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0150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5680155908602833"/>
          <c:y val="2.9777930134947582E-2"/>
          <c:w val="0.3395418307086619"/>
          <c:h val="0.963960677915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77"/>
          <c:y val="3.1605840010423158E-2"/>
          <c:w val="0.5665434135048671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21069</c:v>
                </c:pt>
                <c:pt idx="1">
                  <c:v>46545.5</c:v>
                </c:pt>
                <c:pt idx="2">
                  <c:v>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46E-A21E-C817446F2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465088"/>
        <c:axId val="167858944"/>
        <c:axId val="0"/>
      </c:bar3DChart>
      <c:catAx>
        <c:axId val="1654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858944"/>
        <c:crosses val="autoZero"/>
        <c:auto val="1"/>
        <c:lblAlgn val="ctr"/>
        <c:lblOffset val="100"/>
        <c:noMultiLvlLbl val="0"/>
      </c:catAx>
      <c:valAx>
        <c:axId val="1678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77648352462264"/>
          <c:y val="7.2757361029975584E-2"/>
          <c:w val="0.27568636723175444"/>
          <c:h val="0.14712844406177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4BACC6">
            <a:lumMod val="60000"/>
            <a:lumOff val="40000"/>
            <a:alpha val="45000"/>
          </a:srgbClr>
        </a:solidFill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07985110958771E-2"/>
          <c:y val="0.21804077324741694"/>
          <c:w val="0.74498824882149484"/>
          <c:h val="0.5861730178128354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60"/>
        <c:shape val="cylinder"/>
        <c:axId val="39770752"/>
        <c:axId val="39911808"/>
        <c:axId val="0"/>
      </c:bar3DChart>
      <c:catAx>
        <c:axId val="397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11808"/>
        <c:crosses val="autoZero"/>
        <c:auto val="1"/>
        <c:lblAlgn val="ctr"/>
        <c:lblOffset val="100"/>
        <c:noMultiLvlLbl val="0"/>
      </c:catAx>
      <c:valAx>
        <c:axId val="39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7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EE4AA-C05D-4817-B3FA-E16DDC68F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28430-73A4-45B1-A5E2-B2781C6C6FD2}">
      <dgm:prSet phldrT="[Текст]" custT="1"/>
      <dgm:spPr/>
      <dgm:t>
        <a:bodyPr/>
        <a:lstStyle/>
        <a:p>
          <a:r>
            <a:rPr lang="ru-RU" sz="1400" b="1" dirty="0" err="1" smtClean="0"/>
            <a:t>обеспечсние</a:t>
          </a:r>
          <a:r>
            <a:rPr lang="ru-RU" sz="1400" b="1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/>
        </a:p>
      </dgm:t>
    </dgm:pt>
    <dgm:pt modelId="{AEB9C4D6-0A5B-4F59-B952-EE3AF521FEB2}" type="parTrans" cxnId="{B610491F-5C3F-4064-80EB-1342A8C48D3A}">
      <dgm:prSet/>
      <dgm:spPr/>
      <dgm:t>
        <a:bodyPr/>
        <a:lstStyle/>
        <a:p>
          <a:endParaRPr lang="ru-RU"/>
        </a:p>
      </dgm:t>
    </dgm:pt>
    <dgm:pt modelId="{DB338904-3A51-4EAE-8D77-8D651D3C14A3}" type="sibTrans" cxnId="{B610491F-5C3F-4064-80EB-1342A8C48D3A}">
      <dgm:prSet/>
      <dgm:spPr/>
      <dgm:t>
        <a:bodyPr/>
        <a:lstStyle/>
        <a:p>
          <a:endParaRPr lang="ru-RU"/>
        </a:p>
      </dgm:t>
    </dgm:pt>
    <dgm:pt modelId="{2AE8D999-A175-4F1E-9DEB-25189BFF394F}">
      <dgm:prSet phldrT="[Текст]" custT="1"/>
      <dgm:spPr/>
      <dgm:t>
        <a:bodyPr/>
        <a:lstStyle/>
        <a:p>
          <a:r>
            <a:rPr lang="ru-RU" sz="1400" b="1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dirty="0"/>
        </a:p>
      </dgm:t>
    </dgm:pt>
    <dgm:pt modelId="{5A8FE34F-EE3F-4083-8FF4-0FF81E1C8A4B}" type="parTrans" cxnId="{C42CFBF0-F814-4D72-856A-05AF4961309B}">
      <dgm:prSet/>
      <dgm:spPr/>
      <dgm:t>
        <a:bodyPr/>
        <a:lstStyle/>
        <a:p>
          <a:endParaRPr lang="ru-RU"/>
        </a:p>
      </dgm:t>
    </dgm:pt>
    <dgm:pt modelId="{0A142342-DE99-4557-BF61-C6181317F2B4}" type="sibTrans" cxnId="{C42CFBF0-F814-4D72-856A-05AF4961309B}">
      <dgm:prSet/>
      <dgm:spPr/>
      <dgm:t>
        <a:bodyPr/>
        <a:lstStyle/>
        <a:p>
          <a:endParaRPr lang="ru-RU"/>
        </a:p>
      </dgm:t>
    </dgm:pt>
    <dgm:pt modelId="{03C10B46-37AE-4E6E-95CB-CD5BE1FC02FA}">
      <dgm:prSet phldrT="[Текст]" custT="1"/>
      <dgm:spPr/>
      <dgm:t>
        <a:bodyPr/>
        <a:lstStyle/>
        <a:p>
          <a:r>
            <a:rPr lang="en-US" sz="1400" b="1" dirty="0" smtClean="0"/>
            <a:t>c</a:t>
          </a:r>
          <a:r>
            <a:rPr lang="ru-RU" sz="1400" b="1" dirty="0" err="1" smtClean="0"/>
            <a:t>оответствие</a:t>
          </a:r>
          <a:r>
            <a:rPr lang="ru-RU" sz="1400" b="1" dirty="0" smtClean="0"/>
            <a:t> финансовых возможностей </a:t>
          </a:r>
          <a:r>
            <a:rPr lang="ru-RU" sz="1400" b="1" dirty="0" err="1" smtClean="0"/>
            <a:t>Шумилинского</a:t>
          </a:r>
          <a:r>
            <a:rPr lang="ru-RU" sz="1400" b="1" dirty="0" smtClean="0"/>
            <a:t> сельского поселения  ключевым направлениям развития</a:t>
          </a:r>
          <a:endParaRPr lang="ru-RU" sz="1400" b="1" dirty="0"/>
        </a:p>
      </dgm:t>
    </dgm:pt>
    <dgm:pt modelId="{232B3A79-5417-4352-AF3E-59BE83AD2E0D}" type="parTrans" cxnId="{B49949D4-9B58-4DDF-8059-851E4AF14173}">
      <dgm:prSet/>
      <dgm:spPr/>
      <dgm:t>
        <a:bodyPr/>
        <a:lstStyle/>
        <a:p>
          <a:endParaRPr lang="ru-RU"/>
        </a:p>
      </dgm:t>
    </dgm:pt>
    <dgm:pt modelId="{CEFF3FEF-1D59-40D6-841F-7E20B95B67D3}" type="sibTrans" cxnId="{B49949D4-9B58-4DDF-8059-851E4AF14173}">
      <dgm:prSet/>
      <dgm:spPr/>
      <dgm:t>
        <a:bodyPr/>
        <a:lstStyle/>
        <a:p>
          <a:endParaRPr lang="ru-RU"/>
        </a:p>
      </dgm:t>
    </dgm:pt>
    <dgm:pt modelId="{EF6196DC-A150-4DD6-8CAF-BBAC8BEBD117}">
      <dgm:prSet phldrT="[Текст]" custT="1"/>
      <dgm:spPr/>
      <dgm:t>
        <a:bodyPr/>
        <a:lstStyle/>
        <a:p>
          <a:r>
            <a:rPr lang="ru-RU" sz="1400" b="1" dirty="0" smtClean="0"/>
            <a:t>повышение роли бюджетной политики для поддержки экономического роста</a:t>
          </a:r>
          <a:endParaRPr lang="ru-RU" sz="1400" b="1" dirty="0"/>
        </a:p>
      </dgm:t>
    </dgm:pt>
    <dgm:pt modelId="{7C16D14D-5166-4FD5-BB9C-F41E9ACDF9E4}" type="parTrans" cxnId="{5FAF88C4-AEC8-472A-AE64-14758C0DFB77}">
      <dgm:prSet/>
      <dgm:spPr/>
      <dgm:t>
        <a:bodyPr/>
        <a:lstStyle/>
        <a:p>
          <a:endParaRPr lang="ru-RU"/>
        </a:p>
      </dgm:t>
    </dgm:pt>
    <dgm:pt modelId="{EE9829EC-B9C0-4761-8135-3E6756EC391D}" type="sibTrans" cxnId="{5FAF88C4-AEC8-472A-AE64-14758C0DFB77}">
      <dgm:prSet/>
      <dgm:spPr/>
      <dgm:t>
        <a:bodyPr/>
        <a:lstStyle/>
        <a:p>
          <a:endParaRPr lang="ru-RU"/>
        </a:p>
      </dgm:t>
    </dgm:pt>
    <dgm:pt modelId="{FA8A761B-93CA-4E19-AE33-00DD2A271981}">
      <dgm:prSet phldrT="[Текст]" custT="1"/>
      <dgm:spPr/>
      <dgm:t>
        <a:bodyPr/>
        <a:lstStyle/>
        <a:p>
          <a:r>
            <a:rPr lang="ru-RU" sz="1400" b="1" dirty="0" smtClean="0"/>
            <a:t>повышение прозрачности и открытости бюджетного процесса</a:t>
          </a:r>
          <a:endParaRPr lang="ru-RU" sz="1400" b="1" dirty="0"/>
        </a:p>
      </dgm:t>
    </dgm:pt>
    <dgm:pt modelId="{B6891766-8A27-4F29-AFC3-2D4FF83F9C9F}" type="parTrans" cxnId="{D79A6F3A-F95A-4D20-98FD-7F5CD7508E01}">
      <dgm:prSet/>
      <dgm:spPr/>
      <dgm:t>
        <a:bodyPr/>
        <a:lstStyle/>
        <a:p>
          <a:endParaRPr lang="ru-RU"/>
        </a:p>
      </dgm:t>
    </dgm:pt>
    <dgm:pt modelId="{1BCBCCF3-E3E0-498B-8F92-F0867C843242}" type="sibTrans" cxnId="{D79A6F3A-F95A-4D20-98FD-7F5CD7508E01}">
      <dgm:prSet/>
      <dgm:spPr/>
      <dgm:t>
        <a:bodyPr/>
        <a:lstStyle/>
        <a:p>
          <a:endParaRPr lang="ru-RU"/>
        </a:p>
      </dgm:t>
    </dgm:pt>
    <dgm:pt modelId="{95EC139F-264E-4DB6-9F36-A28B71AAC25D}" type="pres">
      <dgm:prSet presAssocID="{937EE4AA-C05D-4817-B3FA-E16DDC68F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7F70E-5DBA-4B04-83E5-7149E2A7F18B}" type="pres">
      <dgm:prSet presAssocID="{C0F28430-73A4-45B1-A5E2-B2781C6C6FD2}" presName="parentLin" presStyleCnt="0"/>
      <dgm:spPr/>
    </dgm:pt>
    <dgm:pt modelId="{859CE021-ABF6-40A2-9239-D78F43D1E8FE}" type="pres">
      <dgm:prSet presAssocID="{C0F28430-73A4-45B1-A5E2-B2781C6C6F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4479792-7FF6-4864-B48F-D938C903E266}" type="pres">
      <dgm:prSet presAssocID="{C0F28430-73A4-45B1-A5E2-B2781C6C6FD2}" presName="parentText" presStyleLbl="node1" presStyleIdx="0" presStyleCnt="5" custScaleX="127845" custScaleY="143055" custLinFactNeighborX="18644" custLinFactNeighborY="6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8A46-EE99-4D0A-BB3E-CF11B10FAB0C}" type="pres">
      <dgm:prSet presAssocID="{C0F28430-73A4-45B1-A5E2-B2781C6C6FD2}" presName="negativeSpace" presStyleCnt="0"/>
      <dgm:spPr/>
    </dgm:pt>
    <dgm:pt modelId="{0F93BCA9-4BF1-4473-B631-3C8382CFC7B8}" type="pres">
      <dgm:prSet presAssocID="{C0F28430-73A4-45B1-A5E2-B2781C6C6FD2}" presName="childText" presStyleLbl="conFgAcc1" presStyleIdx="0" presStyleCnt="5" custFlipVert="1" custFlipHor="1" custScaleX="11864" custScaleY="58748" custLinFactNeighborX="72034" custLinFactNeighborY="16962">
        <dgm:presLayoutVars>
          <dgm:bulletEnabled val="1"/>
        </dgm:presLayoutVars>
      </dgm:prSet>
      <dgm:spPr/>
    </dgm:pt>
    <dgm:pt modelId="{37AEEBA1-319E-43D5-8EA7-4AF484E272C0}" type="pres">
      <dgm:prSet presAssocID="{DB338904-3A51-4EAE-8D77-8D651D3C14A3}" presName="spaceBetweenRectangles" presStyleCnt="0"/>
      <dgm:spPr/>
    </dgm:pt>
    <dgm:pt modelId="{BAE5627A-C358-4AF6-B19C-67C21519447F}" type="pres">
      <dgm:prSet presAssocID="{2AE8D999-A175-4F1E-9DEB-25189BFF394F}" presName="parentLin" presStyleCnt="0"/>
      <dgm:spPr/>
    </dgm:pt>
    <dgm:pt modelId="{1077C874-5923-42BF-8499-70B0E5993D02}" type="pres">
      <dgm:prSet presAssocID="{2AE8D999-A175-4F1E-9DEB-25189BFF394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0B8DDA6-788D-4E3F-AFA6-52F60ACBA801}" type="pres">
      <dgm:prSet presAssocID="{2AE8D999-A175-4F1E-9DEB-25189BFF394F}" presName="parentText" presStyleLbl="node1" presStyleIdx="1" presStyleCnt="5" custScaleX="134111" custScaleY="145133" custLinFactNeighborX="1695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A95E-7BCF-4774-B91C-542C0F4AEE72}" type="pres">
      <dgm:prSet presAssocID="{2AE8D999-A175-4F1E-9DEB-25189BFF394F}" presName="negativeSpace" presStyleCnt="0"/>
      <dgm:spPr/>
    </dgm:pt>
    <dgm:pt modelId="{9EF67DCD-ED42-4C3B-B1F3-7F6D8AF1DDD8}" type="pres">
      <dgm:prSet presAssocID="{2AE8D999-A175-4F1E-9DEB-25189BFF394F}" presName="childText" presStyleLbl="conFgAcc1" presStyleIdx="1" presStyleCnt="5">
        <dgm:presLayoutVars>
          <dgm:bulletEnabled val="1"/>
        </dgm:presLayoutVars>
      </dgm:prSet>
      <dgm:spPr/>
    </dgm:pt>
    <dgm:pt modelId="{2E36CBC5-33D6-4B8B-B168-BB852E93C3D5}" type="pres">
      <dgm:prSet presAssocID="{0A142342-DE99-4557-BF61-C6181317F2B4}" presName="spaceBetweenRectangles" presStyleCnt="0"/>
      <dgm:spPr/>
    </dgm:pt>
    <dgm:pt modelId="{2817B2BC-F435-4922-B1B6-D086F51E881E}" type="pres">
      <dgm:prSet presAssocID="{03C10B46-37AE-4E6E-95CB-CD5BE1FC02FA}" presName="parentLin" presStyleCnt="0"/>
      <dgm:spPr/>
    </dgm:pt>
    <dgm:pt modelId="{37CABCEC-276E-4019-86B3-B20E0A810CE8}" type="pres">
      <dgm:prSet presAssocID="{03C10B46-37AE-4E6E-95CB-CD5BE1FC02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A98748E-5E04-4A40-9F16-29D8C1B89F99}" type="pres">
      <dgm:prSet presAssocID="{03C10B46-37AE-4E6E-95CB-CD5BE1FC02FA}" presName="parentText" presStyleLbl="node1" presStyleIdx="2" presStyleCnt="5" custScaleX="134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9082-8735-4BAB-80F5-426A9A38A62B}" type="pres">
      <dgm:prSet presAssocID="{03C10B46-37AE-4E6E-95CB-CD5BE1FC02FA}" presName="negativeSpace" presStyleCnt="0"/>
      <dgm:spPr/>
    </dgm:pt>
    <dgm:pt modelId="{1C47213C-A6F6-493A-A3AA-EB679B3C5AEE}" type="pres">
      <dgm:prSet presAssocID="{03C10B46-37AE-4E6E-95CB-CD5BE1FC02FA}" presName="childText" presStyleLbl="conFgAcc1" presStyleIdx="2" presStyleCnt="5">
        <dgm:presLayoutVars>
          <dgm:bulletEnabled val="1"/>
        </dgm:presLayoutVars>
      </dgm:prSet>
      <dgm:spPr/>
    </dgm:pt>
    <dgm:pt modelId="{B9198CD9-60BA-4A1B-88BA-24576171D374}" type="pres">
      <dgm:prSet presAssocID="{CEFF3FEF-1D59-40D6-841F-7E20B95B67D3}" presName="spaceBetweenRectangles" presStyleCnt="0"/>
      <dgm:spPr/>
    </dgm:pt>
    <dgm:pt modelId="{07006DF7-ECBF-41D0-A8C7-C5314A795908}" type="pres">
      <dgm:prSet presAssocID="{EF6196DC-A150-4DD6-8CAF-BBAC8BEBD117}" presName="parentLin" presStyleCnt="0"/>
      <dgm:spPr/>
    </dgm:pt>
    <dgm:pt modelId="{D440E910-A7A6-4B58-A058-F85F02E504DD}" type="pres">
      <dgm:prSet presAssocID="{EF6196DC-A150-4DD6-8CAF-BBAC8BEBD11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A4BF8C-26FD-44EE-8FC5-246A4611793E}" type="pres">
      <dgm:prSet presAssocID="{EF6196DC-A150-4DD6-8CAF-BBAC8BEBD117}" presName="parentText" presStyleLbl="node1" presStyleIdx="3" presStyleCnt="5" custScaleX="13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3EEF-F191-4E78-A44F-3EEBA7A67F93}" type="pres">
      <dgm:prSet presAssocID="{EF6196DC-A150-4DD6-8CAF-BBAC8BEBD117}" presName="negativeSpace" presStyleCnt="0"/>
      <dgm:spPr/>
    </dgm:pt>
    <dgm:pt modelId="{3E33732A-F8B4-4465-ACE5-9BF94690F1CA}" type="pres">
      <dgm:prSet presAssocID="{EF6196DC-A150-4DD6-8CAF-BBAC8BEBD117}" presName="childText" presStyleLbl="conFgAcc1" presStyleIdx="3" presStyleCnt="5">
        <dgm:presLayoutVars>
          <dgm:bulletEnabled val="1"/>
        </dgm:presLayoutVars>
      </dgm:prSet>
      <dgm:spPr/>
    </dgm:pt>
    <dgm:pt modelId="{6BC29813-4D57-4094-8F9E-385FE14D97D4}" type="pres">
      <dgm:prSet presAssocID="{EE9829EC-B9C0-4761-8135-3E6756EC391D}" presName="spaceBetweenRectangles" presStyleCnt="0"/>
      <dgm:spPr/>
    </dgm:pt>
    <dgm:pt modelId="{A318C703-15EB-4573-8770-6B710153CB7F}" type="pres">
      <dgm:prSet presAssocID="{FA8A761B-93CA-4E19-AE33-00DD2A271981}" presName="parentLin" presStyleCnt="0"/>
      <dgm:spPr/>
    </dgm:pt>
    <dgm:pt modelId="{399F6188-7DE4-4942-ADF7-18CB55806E23}" type="pres">
      <dgm:prSet presAssocID="{FA8A761B-93CA-4E19-AE33-00DD2A2719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0EC99DD-F9DC-4590-B995-94C9C78F8785}" type="pres">
      <dgm:prSet presAssocID="{FA8A761B-93CA-4E19-AE33-00DD2A271981}" presName="parentText" presStyleLbl="node1" presStyleIdx="4" presStyleCnt="5" custScaleX="133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7DDB3-DE29-46B2-8F16-E2BF4E9C4FF4}" type="pres">
      <dgm:prSet presAssocID="{FA8A761B-93CA-4E19-AE33-00DD2A271981}" presName="negativeSpace" presStyleCnt="0"/>
      <dgm:spPr/>
    </dgm:pt>
    <dgm:pt modelId="{C8C0F157-4D4C-4EAC-9F33-EEDBE2F58A05}" type="pres">
      <dgm:prSet presAssocID="{FA8A761B-93CA-4E19-AE33-00DD2A2719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10DDB2-B589-4FE8-A25E-E4D54E7194F9}" type="presOf" srcId="{03C10B46-37AE-4E6E-95CB-CD5BE1FC02FA}" destId="{BA98748E-5E04-4A40-9F16-29D8C1B89F99}" srcOrd="1" destOrd="0" presId="urn:microsoft.com/office/officeart/2005/8/layout/list1"/>
    <dgm:cxn modelId="{5B8AAF0B-9419-4D1C-A2A6-B571958F6BF7}" type="presOf" srcId="{EF6196DC-A150-4DD6-8CAF-BBAC8BEBD117}" destId="{D440E910-A7A6-4B58-A058-F85F02E504DD}" srcOrd="0" destOrd="0" presId="urn:microsoft.com/office/officeart/2005/8/layout/list1"/>
    <dgm:cxn modelId="{CF588826-40A7-432B-9CAB-E99B676E17C5}" type="presOf" srcId="{2AE8D999-A175-4F1E-9DEB-25189BFF394F}" destId="{1077C874-5923-42BF-8499-70B0E5993D02}" srcOrd="0" destOrd="0" presId="urn:microsoft.com/office/officeart/2005/8/layout/list1"/>
    <dgm:cxn modelId="{B49949D4-9B58-4DDF-8059-851E4AF14173}" srcId="{937EE4AA-C05D-4817-B3FA-E16DDC68FF82}" destId="{03C10B46-37AE-4E6E-95CB-CD5BE1FC02FA}" srcOrd="2" destOrd="0" parTransId="{232B3A79-5417-4352-AF3E-59BE83AD2E0D}" sibTransId="{CEFF3FEF-1D59-40D6-841F-7E20B95B67D3}"/>
    <dgm:cxn modelId="{CE739177-DA18-4CE9-A986-00BAA26FA2A8}" type="presOf" srcId="{937EE4AA-C05D-4817-B3FA-E16DDC68FF82}" destId="{95EC139F-264E-4DB6-9F36-A28B71AAC25D}" srcOrd="0" destOrd="0" presId="urn:microsoft.com/office/officeart/2005/8/layout/list1"/>
    <dgm:cxn modelId="{A53B345A-6EBE-4122-80B2-FCED7C96DBFA}" type="presOf" srcId="{03C10B46-37AE-4E6E-95CB-CD5BE1FC02FA}" destId="{37CABCEC-276E-4019-86B3-B20E0A810CE8}" srcOrd="0" destOrd="0" presId="urn:microsoft.com/office/officeart/2005/8/layout/list1"/>
    <dgm:cxn modelId="{B1235688-3441-497B-A0E7-D1B873A4D2A3}" type="presOf" srcId="{EF6196DC-A150-4DD6-8CAF-BBAC8BEBD117}" destId="{5EA4BF8C-26FD-44EE-8FC5-246A4611793E}" srcOrd="1" destOrd="0" presId="urn:microsoft.com/office/officeart/2005/8/layout/list1"/>
    <dgm:cxn modelId="{D79A6F3A-F95A-4D20-98FD-7F5CD7508E01}" srcId="{937EE4AA-C05D-4817-B3FA-E16DDC68FF82}" destId="{FA8A761B-93CA-4E19-AE33-00DD2A271981}" srcOrd="4" destOrd="0" parTransId="{B6891766-8A27-4F29-AFC3-2D4FF83F9C9F}" sibTransId="{1BCBCCF3-E3E0-498B-8F92-F0867C843242}"/>
    <dgm:cxn modelId="{C42CFBF0-F814-4D72-856A-05AF4961309B}" srcId="{937EE4AA-C05D-4817-B3FA-E16DDC68FF82}" destId="{2AE8D999-A175-4F1E-9DEB-25189BFF394F}" srcOrd="1" destOrd="0" parTransId="{5A8FE34F-EE3F-4083-8FF4-0FF81E1C8A4B}" sibTransId="{0A142342-DE99-4557-BF61-C6181317F2B4}"/>
    <dgm:cxn modelId="{080F2B1D-375D-49BE-B886-F8ADF31F1102}" type="presOf" srcId="{C0F28430-73A4-45B1-A5E2-B2781C6C6FD2}" destId="{859CE021-ABF6-40A2-9239-D78F43D1E8FE}" srcOrd="0" destOrd="0" presId="urn:microsoft.com/office/officeart/2005/8/layout/list1"/>
    <dgm:cxn modelId="{EA93D66C-F560-4FFD-946D-2DDAA07DCB51}" type="presOf" srcId="{FA8A761B-93CA-4E19-AE33-00DD2A271981}" destId="{399F6188-7DE4-4942-ADF7-18CB55806E23}" srcOrd="0" destOrd="0" presId="urn:microsoft.com/office/officeart/2005/8/layout/list1"/>
    <dgm:cxn modelId="{54AB278E-AA46-442C-BE86-9AF2388666C9}" type="presOf" srcId="{FA8A761B-93CA-4E19-AE33-00DD2A271981}" destId="{40EC99DD-F9DC-4590-B995-94C9C78F8785}" srcOrd="1" destOrd="0" presId="urn:microsoft.com/office/officeart/2005/8/layout/list1"/>
    <dgm:cxn modelId="{404C29C3-38C5-42F1-A697-0F294800D8C5}" type="presOf" srcId="{2AE8D999-A175-4F1E-9DEB-25189BFF394F}" destId="{10B8DDA6-788D-4E3F-AFA6-52F60ACBA801}" srcOrd="1" destOrd="0" presId="urn:microsoft.com/office/officeart/2005/8/layout/list1"/>
    <dgm:cxn modelId="{47283B58-00AB-4AF0-A86F-653ECAEB062B}" type="presOf" srcId="{C0F28430-73A4-45B1-A5E2-B2781C6C6FD2}" destId="{74479792-7FF6-4864-B48F-D938C903E266}" srcOrd="1" destOrd="0" presId="urn:microsoft.com/office/officeart/2005/8/layout/list1"/>
    <dgm:cxn modelId="{5FAF88C4-AEC8-472A-AE64-14758C0DFB77}" srcId="{937EE4AA-C05D-4817-B3FA-E16DDC68FF82}" destId="{EF6196DC-A150-4DD6-8CAF-BBAC8BEBD117}" srcOrd="3" destOrd="0" parTransId="{7C16D14D-5166-4FD5-BB9C-F41E9ACDF9E4}" sibTransId="{EE9829EC-B9C0-4761-8135-3E6756EC391D}"/>
    <dgm:cxn modelId="{B610491F-5C3F-4064-80EB-1342A8C48D3A}" srcId="{937EE4AA-C05D-4817-B3FA-E16DDC68FF82}" destId="{C0F28430-73A4-45B1-A5E2-B2781C6C6FD2}" srcOrd="0" destOrd="0" parTransId="{AEB9C4D6-0A5B-4F59-B952-EE3AF521FEB2}" sibTransId="{DB338904-3A51-4EAE-8D77-8D651D3C14A3}"/>
    <dgm:cxn modelId="{D90463CB-287A-4D1D-B876-C4583C1BF84F}" type="presParOf" srcId="{95EC139F-264E-4DB6-9F36-A28B71AAC25D}" destId="{4FA7F70E-5DBA-4B04-83E5-7149E2A7F18B}" srcOrd="0" destOrd="0" presId="urn:microsoft.com/office/officeart/2005/8/layout/list1"/>
    <dgm:cxn modelId="{949B0604-1611-4CD4-87CB-6880EF00D0ED}" type="presParOf" srcId="{4FA7F70E-5DBA-4B04-83E5-7149E2A7F18B}" destId="{859CE021-ABF6-40A2-9239-D78F43D1E8FE}" srcOrd="0" destOrd="0" presId="urn:microsoft.com/office/officeart/2005/8/layout/list1"/>
    <dgm:cxn modelId="{50AA616F-F367-4B7E-8292-3BD9DC79E5DA}" type="presParOf" srcId="{4FA7F70E-5DBA-4B04-83E5-7149E2A7F18B}" destId="{74479792-7FF6-4864-B48F-D938C903E266}" srcOrd="1" destOrd="0" presId="urn:microsoft.com/office/officeart/2005/8/layout/list1"/>
    <dgm:cxn modelId="{1C1E7634-BD85-415E-9D75-3A67E18894B7}" type="presParOf" srcId="{95EC139F-264E-4DB6-9F36-A28B71AAC25D}" destId="{4D188A46-EE99-4D0A-BB3E-CF11B10FAB0C}" srcOrd="1" destOrd="0" presId="urn:microsoft.com/office/officeart/2005/8/layout/list1"/>
    <dgm:cxn modelId="{36A5BF56-4C28-47A3-AF82-077D6C80DDC9}" type="presParOf" srcId="{95EC139F-264E-4DB6-9F36-A28B71AAC25D}" destId="{0F93BCA9-4BF1-4473-B631-3C8382CFC7B8}" srcOrd="2" destOrd="0" presId="urn:microsoft.com/office/officeart/2005/8/layout/list1"/>
    <dgm:cxn modelId="{99386C20-7495-4AF8-AD30-6CE96B67CCB4}" type="presParOf" srcId="{95EC139F-264E-4DB6-9F36-A28B71AAC25D}" destId="{37AEEBA1-319E-43D5-8EA7-4AF484E272C0}" srcOrd="3" destOrd="0" presId="urn:microsoft.com/office/officeart/2005/8/layout/list1"/>
    <dgm:cxn modelId="{05214F79-F3BF-4F06-AC0D-3E5252BEE45D}" type="presParOf" srcId="{95EC139F-264E-4DB6-9F36-A28B71AAC25D}" destId="{BAE5627A-C358-4AF6-B19C-67C21519447F}" srcOrd="4" destOrd="0" presId="urn:microsoft.com/office/officeart/2005/8/layout/list1"/>
    <dgm:cxn modelId="{2E8EF947-4E9A-48BF-BB0E-8346B3253D08}" type="presParOf" srcId="{BAE5627A-C358-4AF6-B19C-67C21519447F}" destId="{1077C874-5923-42BF-8499-70B0E5993D02}" srcOrd="0" destOrd="0" presId="urn:microsoft.com/office/officeart/2005/8/layout/list1"/>
    <dgm:cxn modelId="{ABE4171C-4373-4C89-AC0C-811267D75AEE}" type="presParOf" srcId="{BAE5627A-C358-4AF6-B19C-67C21519447F}" destId="{10B8DDA6-788D-4E3F-AFA6-52F60ACBA801}" srcOrd="1" destOrd="0" presId="urn:microsoft.com/office/officeart/2005/8/layout/list1"/>
    <dgm:cxn modelId="{45FB19A7-8A6C-43EC-A70E-81A4ADAADFA0}" type="presParOf" srcId="{95EC139F-264E-4DB6-9F36-A28B71AAC25D}" destId="{7878A95E-7BCF-4774-B91C-542C0F4AEE72}" srcOrd="5" destOrd="0" presId="urn:microsoft.com/office/officeart/2005/8/layout/list1"/>
    <dgm:cxn modelId="{9F15810D-2DAA-4A53-947C-A53C9A8D90BF}" type="presParOf" srcId="{95EC139F-264E-4DB6-9F36-A28B71AAC25D}" destId="{9EF67DCD-ED42-4C3B-B1F3-7F6D8AF1DDD8}" srcOrd="6" destOrd="0" presId="urn:microsoft.com/office/officeart/2005/8/layout/list1"/>
    <dgm:cxn modelId="{5CC26407-6EB5-41E9-88D3-B35A783DE58D}" type="presParOf" srcId="{95EC139F-264E-4DB6-9F36-A28B71AAC25D}" destId="{2E36CBC5-33D6-4B8B-B168-BB852E93C3D5}" srcOrd="7" destOrd="0" presId="urn:microsoft.com/office/officeart/2005/8/layout/list1"/>
    <dgm:cxn modelId="{9D327E00-B9B4-4274-9387-013BE922440E}" type="presParOf" srcId="{95EC139F-264E-4DB6-9F36-A28B71AAC25D}" destId="{2817B2BC-F435-4922-B1B6-D086F51E881E}" srcOrd="8" destOrd="0" presId="urn:microsoft.com/office/officeart/2005/8/layout/list1"/>
    <dgm:cxn modelId="{A89D9216-855C-4757-BBD4-82C8CE98F13E}" type="presParOf" srcId="{2817B2BC-F435-4922-B1B6-D086F51E881E}" destId="{37CABCEC-276E-4019-86B3-B20E0A810CE8}" srcOrd="0" destOrd="0" presId="urn:microsoft.com/office/officeart/2005/8/layout/list1"/>
    <dgm:cxn modelId="{3D990140-A589-4871-80FA-B33058354E66}" type="presParOf" srcId="{2817B2BC-F435-4922-B1B6-D086F51E881E}" destId="{BA98748E-5E04-4A40-9F16-29D8C1B89F99}" srcOrd="1" destOrd="0" presId="urn:microsoft.com/office/officeart/2005/8/layout/list1"/>
    <dgm:cxn modelId="{1BF1E38E-07DE-4A0A-B4F7-00EC4CBC25E0}" type="presParOf" srcId="{95EC139F-264E-4DB6-9F36-A28B71AAC25D}" destId="{53CF9082-8735-4BAB-80F5-426A9A38A62B}" srcOrd="9" destOrd="0" presId="urn:microsoft.com/office/officeart/2005/8/layout/list1"/>
    <dgm:cxn modelId="{B58465F3-9ABB-4976-9B48-0915BBB5EF99}" type="presParOf" srcId="{95EC139F-264E-4DB6-9F36-A28B71AAC25D}" destId="{1C47213C-A6F6-493A-A3AA-EB679B3C5AEE}" srcOrd="10" destOrd="0" presId="urn:microsoft.com/office/officeart/2005/8/layout/list1"/>
    <dgm:cxn modelId="{0233FC7C-0DD3-4668-8BB6-71C0D32D2565}" type="presParOf" srcId="{95EC139F-264E-4DB6-9F36-A28B71AAC25D}" destId="{B9198CD9-60BA-4A1B-88BA-24576171D374}" srcOrd="11" destOrd="0" presId="urn:microsoft.com/office/officeart/2005/8/layout/list1"/>
    <dgm:cxn modelId="{05D2F98A-F62E-4FAB-A251-C26E779EC63C}" type="presParOf" srcId="{95EC139F-264E-4DB6-9F36-A28B71AAC25D}" destId="{07006DF7-ECBF-41D0-A8C7-C5314A795908}" srcOrd="12" destOrd="0" presId="urn:microsoft.com/office/officeart/2005/8/layout/list1"/>
    <dgm:cxn modelId="{A60FC3C4-973D-4D9A-8FC1-E7CFE4CD904C}" type="presParOf" srcId="{07006DF7-ECBF-41D0-A8C7-C5314A795908}" destId="{D440E910-A7A6-4B58-A058-F85F02E504DD}" srcOrd="0" destOrd="0" presId="urn:microsoft.com/office/officeart/2005/8/layout/list1"/>
    <dgm:cxn modelId="{25CAB57D-BFCC-43FD-8AFC-3C5CF9AB8CCF}" type="presParOf" srcId="{07006DF7-ECBF-41D0-A8C7-C5314A795908}" destId="{5EA4BF8C-26FD-44EE-8FC5-246A4611793E}" srcOrd="1" destOrd="0" presId="urn:microsoft.com/office/officeart/2005/8/layout/list1"/>
    <dgm:cxn modelId="{50B44DE2-29A1-4018-B2B3-5859621461FF}" type="presParOf" srcId="{95EC139F-264E-4DB6-9F36-A28B71AAC25D}" destId="{F9963EEF-F191-4E78-A44F-3EEBA7A67F93}" srcOrd="13" destOrd="0" presId="urn:microsoft.com/office/officeart/2005/8/layout/list1"/>
    <dgm:cxn modelId="{7AC56DBB-43DF-4584-8AD8-B04846BAAE8A}" type="presParOf" srcId="{95EC139F-264E-4DB6-9F36-A28B71AAC25D}" destId="{3E33732A-F8B4-4465-ACE5-9BF94690F1CA}" srcOrd="14" destOrd="0" presId="urn:microsoft.com/office/officeart/2005/8/layout/list1"/>
    <dgm:cxn modelId="{B4904399-7769-4149-A057-1BD9070DCC35}" type="presParOf" srcId="{95EC139F-264E-4DB6-9F36-A28B71AAC25D}" destId="{6BC29813-4D57-4094-8F9E-385FE14D97D4}" srcOrd="15" destOrd="0" presId="urn:microsoft.com/office/officeart/2005/8/layout/list1"/>
    <dgm:cxn modelId="{B4AD2E3D-E85D-4F08-96D9-2542F34C905A}" type="presParOf" srcId="{95EC139F-264E-4DB6-9F36-A28B71AAC25D}" destId="{A318C703-15EB-4573-8770-6B710153CB7F}" srcOrd="16" destOrd="0" presId="urn:microsoft.com/office/officeart/2005/8/layout/list1"/>
    <dgm:cxn modelId="{BFBA5DBE-E7E4-4CC3-B6A6-FEE2BC053D57}" type="presParOf" srcId="{A318C703-15EB-4573-8770-6B710153CB7F}" destId="{399F6188-7DE4-4942-ADF7-18CB55806E23}" srcOrd="0" destOrd="0" presId="urn:microsoft.com/office/officeart/2005/8/layout/list1"/>
    <dgm:cxn modelId="{D1E7EA18-FD11-4D2D-88AE-BFED6DCFA7D8}" type="presParOf" srcId="{A318C703-15EB-4573-8770-6B710153CB7F}" destId="{40EC99DD-F9DC-4590-B995-94C9C78F8785}" srcOrd="1" destOrd="0" presId="urn:microsoft.com/office/officeart/2005/8/layout/list1"/>
    <dgm:cxn modelId="{2774FBFF-7F5F-4F57-9DFA-6DD43C9B1170}" type="presParOf" srcId="{95EC139F-264E-4DB6-9F36-A28B71AAC25D}" destId="{F497DDB3-DE29-46B2-8F16-E2BF4E9C4FF4}" srcOrd="17" destOrd="0" presId="urn:microsoft.com/office/officeart/2005/8/layout/list1"/>
    <dgm:cxn modelId="{CF0F3221-0897-4052-927E-8E74C1C0BFEF}" type="presParOf" srcId="{95EC139F-264E-4DB6-9F36-A28B71AAC25D}" destId="{C8C0F157-4D4C-4EAC-9F33-EEDBE2F58A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14C9A-D5F4-4E71-884E-259C3FF13E5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транспортной системы </a:t>
          </a:r>
          <a:r>
            <a:rPr lang="ru-RU" sz="1100" b="1" dirty="0" smtClean="0"/>
            <a:t>5,1%</a:t>
          </a:r>
          <a:endParaRPr lang="ru-RU" sz="1100" b="1" dirty="0"/>
        </a:p>
      </dgm:t>
    </dgm:pt>
    <dgm:pt modelId="{F4CB3246-5706-41E3-916C-11405984385A}" type="par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B692D19F-21BC-401E-BA76-0453DDD4A70D}" type="sib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1CB92A12-F718-42C3-B71A-3C68F7ADBC52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Муниципальная политика </a:t>
          </a:r>
          <a:r>
            <a:rPr lang="ru-RU" sz="1100" b="1" dirty="0" smtClean="0"/>
            <a:t>0,3%</a:t>
          </a:r>
          <a:endParaRPr lang="ru-RU" sz="1100" b="1" dirty="0"/>
        </a:p>
      </dgm:t>
    </dgm:pt>
    <dgm:pt modelId="{8307AB7A-0331-4391-B852-F6DE102F74AB}" type="par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2CE05A4E-4164-43C4-A6AD-0C572E08E952}" type="sib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744FD4B0-B968-4889-B9A1-405635C1DC74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Обеспечение общественного порядка и противодействия преступности 0,1%</a:t>
          </a:r>
          <a:endParaRPr lang="ru-RU" sz="1100" b="1" dirty="0"/>
        </a:p>
      </dgm:t>
    </dgm:pt>
    <dgm:pt modelId="{70E056EF-549E-4AF1-AC07-5FDB18A59350}" type="par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FCBA5DF9-2603-4FB1-AE39-D61E096B3A96}" type="sib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763467E7-7527-4DBC-A847-FA527ADF6EA4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Социальная поддержка граждан </a:t>
          </a:r>
          <a:r>
            <a:rPr lang="ru-RU" sz="1100" b="1" dirty="0" smtClean="0"/>
            <a:t>0,7%</a:t>
          </a:r>
          <a:endParaRPr lang="ru-RU" sz="1100" b="1" dirty="0"/>
        </a:p>
      </dgm:t>
    </dgm:pt>
    <dgm:pt modelId="{98FE408B-425F-44C7-8F58-BDD5875CACBC}" type="par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729FF170-6E63-4E77-B176-AAFC6FBDE4A4}" type="sib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E3847842-79F0-4362-853E-AC9D5CF8D49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Управление  муниципальными финансами</a:t>
          </a:r>
          <a:endParaRPr lang="ru-RU" sz="1100" b="1" dirty="0"/>
        </a:p>
      </dgm:t>
    </dgm:pt>
    <dgm:pt modelId="{010C60C4-629E-4747-B223-46F56226229B}" type="par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2BAC3683-8346-4CAE-88C3-3BD144EDDA4D}" type="sib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E1497D7A-B8CA-487C-A3BC-AAE495142F9B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физической культуры и спорта </a:t>
          </a:r>
          <a:r>
            <a:rPr lang="ru-RU" sz="1100" b="1" dirty="0" smtClean="0"/>
            <a:t>0,1%</a:t>
          </a:r>
          <a:endParaRPr lang="ru-RU" sz="1100" b="1" dirty="0"/>
        </a:p>
      </dgm:t>
    </dgm:pt>
    <dgm:pt modelId="{E724CC6B-53DE-4B7B-B6A4-97DC2A18A29E}" type="par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7EFC23F6-99A6-47F3-8C9B-E93F1DD4E0CD}" type="sib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D0AB91E7-A173-47B8-85FA-9899D46261C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Пожарная безопасность 0,1%</a:t>
          </a:r>
          <a:endParaRPr lang="ru-RU" sz="1100" b="1" dirty="0"/>
        </a:p>
      </dgm:t>
    </dgm:pt>
    <dgm:pt modelId="{849B0996-F907-4DB3-BA6C-3B29454F15BD}" type="par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EAB9D81-2F7C-4810-9205-E4C207C24407}" type="sib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5E0FC6F-D149-4B21-AC0C-A634CA52B109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err="1" smtClean="0"/>
            <a:t>Энергоэффективность</a:t>
          </a:r>
          <a:r>
            <a:rPr lang="ru-RU" sz="1100" b="1" dirty="0" smtClean="0"/>
            <a:t> и развитие энергетики </a:t>
          </a:r>
          <a:r>
            <a:rPr lang="ru-RU" sz="1100" b="1" dirty="0" smtClean="0"/>
            <a:t>0,2%</a:t>
          </a:r>
          <a:endParaRPr lang="ru-RU" sz="1100" b="1" dirty="0"/>
        </a:p>
      </dgm:t>
    </dgm:pt>
    <dgm:pt modelId="{37166C09-9A02-4F7A-9F6B-09DE00250493}" type="par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96F0269-E4B3-4B4D-9811-96E655A477E5}" type="sib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B3C6AE2-30F9-4BD0-8F43-83E57DC4F5EC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культуры  </a:t>
          </a:r>
          <a:r>
            <a:rPr lang="ru-RU" sz="1100" b="1" dirty="0" smtClean="0"/>
            <a:t>55,7%</a:t>
          </a:r>
          <a:endParaRPr lang="ru-RU" sz="1100" b="1" dirty="0"/>
        </a:p>
      </dgm:t>
    </dgm:pt>
    <dgm:pt modelId="{B2C166A7-DDC5-42A0-8664-CE790AD50063}" type="par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416414BC-5F0F-498F-8094-0BCD1A419032}" type="sib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6B233CCF-54D6-4755-BF1E-E8118A769302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</dgm:spPr>
      <dgm:t>
        <a:bodyPr/>
        <a:lstStyle/>
        <a:p>
          <a:r>
            <a:rPr lang="ru-RU" sz="1100" b="1" dirty="0" smtClean="0"/>
            <a:t>Развитие благоустройства </a:t>
          </a:r>
          <a:r>
            <a:rPr lang="ru-RU" sz="1100" b="1" dirty="0" smtClean="0"/>
            <a:t>5,2%</a:t>
          </a:r>
          <a:endParaRPr lang="ru-RU" sz="1100" b="1" dirty="0"/>
        </a:p>
      </dgm:t>
    </dgm:pt>
    <dgm:pt modelId="{97CF1AF9-61D2-4501-AFAD-2CEFD37EB342}" type="par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97D52906-C9FA-4ACF-B472-A109C1430755}" type="sib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FB069-7F4E-4F01-93B6-4D134A4AF746}" type="pres">
      <dgm:prSet presAssocID="{CDE14C9A-D5F4-4E71-884E-259C3FF13E55}" presName="node" presStyleLbl="node1" presStyleIdx="0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10ABCBC-05A6-4DBE-B0F7-B76BD9258CFF}" type="pres">
      <dgm:prSet presAssocID="{B692D19F-21BC-401E-BA76-0453DDD4A70D}" presName="sibTrans" presStyleCnt="0"/>
      <dgm:spPr/>
      <dgm:t>
        <a:bodyPr/>
        <a:lstStyle/>
        <a:p>
          <a:endParaRPr lang="ru-RU"/>
        </a:p>
      </dgm:t>
    </dgm:pt>
    <dgm:pt modelId="{9BAC7B0E-9D2A-4337-9A3E-758492742D50}" type="pres">
      <dgm:prSet presAssocID="{1CB92A12-F718-42C3-B71A-3C68F7ADBC52}" presName="node" presStyleLbl="node1" presStyleIdx="1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893F9FE-8577-4B96-A145-514485997415}" type="pres">
      <dgm:prSet presAssocID="{2CE05A4E-4164-43C4-A6AD-0C572E08E952}" presName="sibTrans" presStyleCnt="0"/>
      <dgm:spPr/>
      <dgm:t>
        <a:bodyPr/>
        <a:lstStyle/>
        <a:p>
          <a:endParaRPr lang="ru-RU"/>
        </a:p>
      </dgm:t>
    </dgm:pt>
    <dgm:pt modelId="{6D47ACE9-FFC7-462B-80BC-01EECE993871}" type="pres">
      <dgm:prSet presAssocID="{763467E7-7527-4DBC-A847-FA527ADF6EA4}" presName="node" presStyleLbl="node1" presStyleIdx="2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D7AE02-68A6-42CE-A82B-32862CABCB4A}" type="pres">
      <dgm:prSet presAssocID="{729FF170-6E63-4E77-B176-AAFC6FBDE4A4}" presName="sibTrans" presStyleCnt="0"/>
      <dgm:spPr/>
      <dgm:t>
        <a:bodyPr/>
        <a:lstStyle/>
        <a:p>
          <a:endParaRPr lang="ru-RU"/>
        </a:p>
      </dgm:t>
    </dgm:pt>
    <dgm:pt modelId="{9E91626B-FF4E-43F2-861A-F201A036554B}" type="pres">
      <dgm:prSet presAssocID="{E3847842-79F0-4362-853E-AC9D5CF8D495}" presName="node" presStyleLbl="node1" presStyleIdx="3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C3F6BA0-6FC3-41C4-95BE-FCB6D033F5DD}" type="pres">
      <dgm:prSet presAssocID="{2BAC3683-8346-4CAE-88C3-3BD144EDDA4D}" presName="sibTrans" presStyleCnt="0"/>
      <dgm:spPr/>
      <dgm:t>
        <a:bodyPr/>
        <a:lstStyle/>
        <a:p>
          <a:endParaRPr lang="ru-RU"/>
        </a:p>
      </dgm:t>
    </dgm:pt>
    <dgm:pt modelId="{B171CD33-EFBA-4749-8373-05F9F77F15CC}" type="pres">
      <dgm:prSet presAssocID="{E1497D7A-B8CA-487C-A3BC-AAE495142F9B}" presName="node" presStyleLbl="node1" presStyleIdx="4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1EAC5037-A7AA-4D08-A85B-6A2B8A6A42C1}" type="pres">
      <dgm:prSet presAssocID="{7EFC23F6-99A6-47F3-8C9B-E93F1DD4E0CD}" presName="sibTrans" presStyleCnt="0"/>
      <dgm:spPr/>
      <dgm:t>
        <a:bodyPr/>
        <a:lstStyle/>
        <a:p>
          <a:endParaRPr lang="ru-RU"/>
        </a:p>
      </dgm:t>
    </dgm:pt>
    <dgm:pt modelId="{3C6C8482-84D2-486C-8692-BFF19205F582}" type="pres">
      <dgm:prSet presAssocID="{D0AB91E7-A173-47B8-85FA-9899D46261CF}" presName="node" presStyleLbl="node1" presStyleIdx="5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843621B-45CB-4366-925F-E64A3215C151}" type="pres">
      <dgm:prSet presAssocID="{AEAB9D81-2F7C-4810-9205-E4C207C24407}" presName="sibTrans" presStyleCnt="0"/>
      <dgm:spPr/>
      <dgm:t>
        <a:bodyPr/>
        <a:lstStyle/>
        <a:p>
          <a:endParaRPr lang="ru-RU"/>
        </a:p>
      </dgm:t>
    </dgm:pt>
    <dgm:pt modelId="{8FB792FF-E301-47AB-90A8-0892FE793DDB}" type="pres">
      <dgm:prSet presAssocID="{A5E0FC6F-D149-4B21-AC0C-A634CA52B109}" presName="node" presStyleLbl="node1" presStyleIdx="6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D7C909F-5FEA-4ECF-A70C-0EB414A91C23}" type="pres">
      <dgm:prSet presAssocID="{296F0269-E4B3-4B4D-9811-96E655A477E5}" presName="sibTrans" presStyleCnt="0"/>
      <dgm:spPr/>
      <dgm:t>
        <a:bodyPr/>
        <a:lstStyle/>
        <a:p>
          <a:endParaRPr lang="ru-RU"/>
        </a:p>
      </dgm:t>
    </dgm:pt>
    <dgm:pt modelId="{98FA8236-936D-44D1-BAD0-CDBB352025CE}" type="pres">
      <dgm:prSet presAssocID="{2B3C6AE2-30F9-4BD0-8F43-83E57DC4F5EC}" presName="node" presStyleLbl="node1" presStyleIdx="7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B488266-8DCB-4B84-B9D8-484DBC42E66F}" type="pres">
      <dgm:prSet presAssocID="{416414BC-5F0F-498F-8094-0BCD1A419032}" presName="sibTrans" presStyleCnt="0"/>
      <dgm:spPr/>
      <dgm:t>
        <a:bodyPr/>
        <a:lstStyle/>
        <a:p>
          <a:endParaRPr lang="ru-RU"/>
        </a:p>
      </dgm:t>
    </dgm:pt>
    <dgm:pt modelId="{C94971E8-4633-4BD4-8FC8-D801A3E5410B}" type="pres">
      <dgm:prSet presAssocID="{6B233CCF-54D6-4755-BF1E-E8118A769302}" presName="node" presStyleLbl="node1" presStyleIdx="8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AC44931-5DD0-41CE-8824-0631B455AE42}" type="pres">
      <dgm:prSet presAssocID="{97D52906-C9FA-4ACF-B472-A109C1430755}" presName="sibTrans" presStyleCnt="0"/>
      <dgm:spPr/>
      <dgm:t>
        <a:bodyPr/>
        <a:lstStyle/>
        <a:p>
          <a:endParaRPr lang="ru-RU"/>
        </a:p>
      </dgm:t>
    </dgm:pt>
    <dgm:pt modelId="{E7E16394-DD2D-4C27-9CD3-EFFF6E90DB25}" type="pres">
      <dgm:prSet presAssocID="{744FD4B0-B968-4889-B9A1-405635C1DC74}" presName="node" presStyleLbl="node1" presStyleIdx="9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4DDEDE3F-6F5A-4469-AD34-8767144CD23C}" type="presOf" srcId="{A5E0FC6F-D149-4B21-AC0C-A634CA52B109}" destId="{8FB792FF-E301-47AB-90A8-0892FE793DDB}" srcOrd="0" destOrd="0" presId="urn:microsoft.com/office/officeart/2005/8/layout/default#1"/>
    <dgm:cxn modelId="{DA365A62-E0DE-4261-B23F-32DEF370CC3A}" srcId="{E3B6E1A6-335C-4958-9D34-220E0923536F}" destId="{E1497D7A-B8CA-487C-A3BC-AAE495142F9B}" srcOrd="4" destOrd="0" parTransId="{E724CC6B-53DE-4B7B-B6A4-97DC2A18A29E}" sibTransId="{7EFC23F6-99A6-47F3-8C9B-E93F1DD4E0CD}"/>
    <dgm:cxn modelId="{E55C53B3-F08E-45D6-BE85-6B18A7F9347F}" srcId="{E3B6E1A6-335C-4958-9D34-220E0923536F}" destId="{A5E0FC6F-D149-4B21-AC0C-A634CA52B109}" srcOrd="6" destOrd="0" parTransId="{37166C09-9A02-4F7A-9F6B-09DE00250493}" sibTransId="{296F0269-E4B3-4B4D-9811-96E655A477E5}"/>
    <dgm:cxn modelId="{0A17D665-07A5-4928-A3F3-9198D0152F45}" srcId="{E3B6E1A6-335C-4958-9D34-220E0923536F}" destId="{744FD4B0-B968-4889-B9A1-405635C1DC74}" srcOrd="9" destOrd="0" parTransId="{70E056EF-549E-4AF1-AC07-5FDB18A59350}" sibTransId="{FCBA5DF9-2603-4FB1-AE39-D61E096B3A96}"/>
    <dgm:cxn modelId="{3F4D16F7-3C80-458D-BF04-B69341EBC2FA}" type="presOf" srcId="{2B3C6AE2-30F9-4BD0-8F43-83E57DC4F5EC}" destId="{98FA8236-936D-44D1-BAD0-CDBB352025CE}" srcOrd="0" destOrd="0" presId="urn:microsoft.com/office/officeart/2005/8/layout/default#1"/>
    <dgm:cxn modelId="{70029953-9C93-478B-8A0B-8648B4C3E29B}" type="presOf" srcId="{E1497D7A-B8CA-487C-A3BC-AAE495142F9B}" destId="{B171CD33-EFBA-4749-8373-05F9F77F15CC}" srcOrd="0" destOrd="0" presId="urn:microsoft.com/office/officeart/2005/8/layout/default#1"/>
    <dgm:cxn modelId="{4F5F0C5C-3041-42CA-9AB5-165FCE9ED190}" srcId="{E3B6E1A6-335C-4958-9D34-220E0923536F}" destId="{1CB92A12-F718-42C3-B71A-3C68F7ADBC52}" srcOrd="1" destOrd="0" parTransId="{8307AB7A-0331-4391-B852-F6DE102F74AB}" sibTransId="{2CE05A4E-4164-43C4-A6AD-0C572E08E952}"/>
    <dgm:cxn modelId="{DF7D34EC-5ADF-488B-9256-E68F4DE2C061}" type="presOf" srcId="{744FD4B0-B968-4889-B9A1-405635C1DC74}" destId="{E7E16394-DD2D-4C27-9CD3-EFFF6E90DB25}" srcOrd="0" destOrd="0" presId="urn:microsoft.com/office/officeart/2005/8/layout/default#1"/>
    <dgm:cxn modelId="{C5EF2C20-F39C-4A49-966A-A0B28EC8DA9C}" type="presOf" srcId="{763467E7-7527-4DBC-A847-FA527ADF6EA4}" destId="{6D47ACE9-FFC7-462B-80BC-01EECE993871}" srcOrd="0" destOrd="0" presId="urn:microsoft.com/office/officeart/2005/8/layout/default#1"/>
    <dgm:cxn modelId="{C8E33A2C-3515-4D4A-9BF9-CDB263310302}" srcId="{E3B6E1A6-335C-4958-9D34-220E0923536F}" destId="{CDE14C9A-D5F4-4E71-884E-259C3FF13E55}" srcOrd="0" destOrd="0" parTransId="{F4CB3246-5706-41E3-916C-11405984385A}" sibTransId="{B692D19F-21BC-401E-BA76-0453DDD4A70D}"/>
    <dgm:cxn modelId="{7AB49FFF-148B-4BD6-AE0F-4B8B875A8E0E}" type="presOf" srcId="{1CB92A12-F718-42C3-B71A-3C68F7ADBC52}" destId="{9BAC7B0E-9D2A-4337-9A3E-758492742D50}" srcOrd="0" destOrd="0" presId="urn:microsoft.com/office/officeart/2005/8/layout/default#1"/>
    <dgm:cxn modelId="{50EBFF6D-E431-4740-A377-6D97B9CE77AB}" srcId="{E3B6E1A6-335C-4958-9D34-220E0923536F}" destId="{763467E7-7527-4DBC-A847-FA527ADF6EA4}" srcOrd="2" destOrd="0" parTransId="{98FE408B-425F-44C7-8F58-BDD5875CACBC}" sibTransId="{729FF170-6E63-4E77-B176-AAFC6FBDE4A4}"/>
    <dgm:cxn modelId="{510F3707-B7EE-422D-BD81-A2D9A49CB7C8}" type="presOf" srcId="{E3B6E1A6-335C-4958-9D34-220E0923536F}" destId="{AA2BCA1F-E923-41D1-9CBE-F5DBD359B4C4}" srcOrd="0" destOrd="0" presId="urn:microsoft.com/office/officeart/2005/8/layout/default#1"/>
    <dgm:cxn modelId="{33345528-B742-4B28-880A-3611476F3757}" srcId="{E3B6E1A6-335C-4958-9D34-220E0923536F}" destId="{6B233CCF-54D6-4755-BF1E-E8118A769302}" srcOrd="8" destOrd="0" parTransId="{97CF1AF9-61D2-4501-AFAD-2CEFD37EB342}" sibTransId="{97D52906-C9FA-4ACF-B472-A109C1430755}"/>
    <dgm:cxn modelId="{0F007018-15A4-4C5A-B7F4-7375DDF5D305}" type="presOf" srcId="{CDE14C9A-D5F4-4E71-884E-259C3FF13E55}" destId="{83FFB069-7F4E-4F01-93B6-4D134A4AF746}" srcOrd="0" destOrd="0" presId="urn:microsoft.com/office/officeart/2005/8/layout/default#1"/>
    <dgm:cxn modelId="{92F35C4A-6D21-4EB6-81AF-AD36FF8222BE}" srcId="{E3B6E1A6-335C-4958-9D34-220E0923536F}" destId="{2B3C6AE2-30F9-4BD0-8F43-83E57DC4F5EC}" srcOrd="7" destOrd="0" parTransId="{B2C166A7-DDC5-42A0-8664-CE790AD50063}" sibTransId="{416414BC-5F0F-498F-8094-0BCD1A419032}"/>
    <dgm:cxn modelId="{C362B7BF-FDDE-47DE-9D69-2386B2AEBB38}" type="presOf" srcId="{D0AB91E7-A173-47B8-85FA-9899D46261CF}" destId="{3C6C8482-84D2-486C-8692-BFF19205F582}" srcOrd="0" destOrd="0" presId="urn:microsoft.com/office/officeart/2005/8/layout/default#1"/>
    <dgm:cxn modelId="{CE0B2B35-46EE-41E7-8BB8-EAD8A22F3F1D}" type="presOf" srcId="{E3847842-79F0-4362-853E-AC9D5CF8D495}" destId="{9E91626B-FF4E-43F2-861A-F201A036554B}" srcOrd="0" destOrd="0" presId="urn:microsoft.com/office/officeart/2005/8/layout/default#1"/>
    <dgm:cxn modelId="{CEEC4879-5F62-46C6-A266-6C2E5209B006}" srcId="{E3B6E1A6-335C-4958-9D34-220E0923536F}" destId="{D0AB91E7-A173-47B8-85FA-9899D46261CF}" srcOrd="5" destOrd="0" parTransId="{849B0996-F907-4DB3-BA6C-3B29454F15BD}" sibTransId="{AEAB9D81-2F7C-4810-9205-E4C207C24407}"/>
    <dgm:cxn modelId="{8CBD644B-6E6F-4613-BE5D-FEE26316F2FE}" type="presOf" srcId="{6B233CCF-54D6-4755-BF1E-E8118A769302}" destId="{C94971E8-4633-4BD4-8FC8-D801A3E5410B}" srcOrd="0" destOrd="0" presId="urn:microsoft.com/office/officeart/2005/8/layout/default#1"/>
    <dgm:cxn modelId="{050A96A0-F36C-4480-B9C5-1D6A9AF29932}" srcId="{E3B6E1A6-335C-4958-9D34-220E0923536F}" destId="{E3847842-79F0-4362-853E-AC9D5CF8D495}" srcOrd="3" destOrd="0" parTransId="{010C60C4-629E-4747-B223-46F56226229B}" sibTransId="{2BAC3683-8346-4CAE-88C3-3BD144EDDA4D}"/>
    <dgm:cxn modelId="{0CBF4E78-1420-431D-AFD3-171B38B91910}" type="presParOf" srcId="{AA2BCA1F-E923-41D1-9CBE-F5DBD359B4C4}" destId="{83FFB069-7F4E-4F01-93B6-4D134A4AF746}" srcOrd="0" destOrd="0" presId="urn:microsoft.com/office/officeart/2005/8/layout/default#1"/>
    <dgm:cxn modelId="{79C0CBE8-EA0B-4611-A068-929384C0393A}" type="presParOf" srcId="{AA2BCA1F-E923-41D1-9CBE-F5DBD359B4C4}" destId="{210ABCBC-05A6-4DBE-B0F7-B76BD9258CFF}" srcOrd="1" destOrd="0" presId="urn:microsoft.com/office/officeart/2005/8/layout/default#1"/>
    <dgm:cxn modelId="{645FCFAA-7F45-4EA0-BE13-BB7B8A379EAA}" type="presParOf" srcId="{AA2BCA1F-E923-41D1-9CBE-F5DBD359B4C4}" destId="{9BAC7B0E-9D2A-4337-9A3E-758492742D50}" srcOrd="2" destOrd="0" presId="urn:microsoft.com/office/officeart/2005/8/layout/default#1"/>
    <dgm:cxn modelId="{42BE4916-04D2-4831-A840-340118BB2C5C}" type="presParOf" srcId="{AA2BCA1F-E923-41D1-9CBE-F5DBD359B4C4}" destId="{C893F9FE-8577-4B96-A145-514485997415}" srcOrd="3" destOrd="0" presId="urn:microsoft.com/office/officeart/2005/8/layout/default#1"/>
    <dgm:cxn modelId="{7D48076D-6B27-4989-A109-A0BE13677961}" type="presParOf" srcId="{AA2BCA1F-E923-41D1-9CBE-F5DBD359B4C4}" destId="{6D47ACE9-FFC7-462B-80BC-01EECE993871}" srcOrd="4" destOrd="0" presId="urn:microsoft.com/office/officeart/2005/8/layout/default#1"/>
    <dgm:cxn modelId="{46502D16-3A38-4FBC-B841-86BF641CA706}" type="presParOf" srcId="{AA2BCA1F-E923-41D1-9CBE-F5DBD359B4C4}" destId="{32D7AE02-68A6-42CE-A82B-32862CABCB4A}" srcOrd="5" destOrd="0" presId="urn:microsoft.com/office/officeart/2005/8/layout/default#1"/>
    <dgm:cxn modelId="{11A14E34-6819-4F11-B0C1-FBFE181A2D80}" type="presParOf" srcId="{AA2BCA1F-E923-41D1-9CBE-F5DBD359B4C4}" destId="{9E91626B-FF4E-43F2-861A-F201A036554B}" srcOrd="6" destOrd="0" presId="urn:microsoft.com/office/officeart/2005/8/layout/default#1"/>
    <dgm:cxn modelId="{08B064C6-0EE4-47CA-B223-E0C6F1319F88}" type="presParOf" srcId="{AA2BCA1F-E923-41D1-9CBE-F5DBD359B4C4}" destId="{2C3F6BA0-6FC3-41C4-95BE-FCB6D033F5DD}" srcOrd="7" destOrd="0" presId="urn:microsoft.com/office/officeart/2005/8/layout/default#1"/>
    <dgm:cxn modelId="{F44F0D3B-D0B8-4935-A49E-7D7A16813B4B}" type="presParOf" srcId="{AA2BCA1F-E923-41D1-9CBE-F5DBD359B4C4}" destId="{B171CD33-EFBA-4749-8373-05F9F77F15CC}" srcOrd="8" destOrd="0" presId="urn:microsoft.com/office/officeart/2005/8/layout/default#1"/>
    <dgm:cxn modelId="{7C556A0F-C16D-45A7-91DA-8E99A6854FED}" type="presParOf" srcId="{AA2BCA1F-E923-41D1-9CBE-F5DBD359B4C4}" destId="{1EAC5037-A7AA-4D08-A85B-6A2B8A6A42C1}" srcOrd="9" destOrd="0" presId="urn:microsoft.com/office/officeart/2005/8/layout/default#1"/>
    <dgm:cxn modelId="{F947EAE6-06C6-4A2B-A32A-1A9BE652729A}" type="presParOf" srcId="{AA2BCA1F-E923-41D1-9CBE-F5DBD359B4C4}" destId="{3C6C8482-84D2-486C-8692-BFF19205F582}" srcOrd="10" destOrd="0" presId="urn:microsoft.com/office/officeart/2005/8/layout/default#1"/>
    <dgm:cxn modelId="{890C161D-5EF9-4F92-84FC-A05F3D9D3C08}" type="presParOf" srcId="{AA2BCA1F-E923-41D1-9CBE-F5DBD359B4C4}" destId="{0843621B-45CB-4366-925F-E64A3215C151}" srcOrd="11" destOrd="0" presId="urn:microsoft.com/office/officeart/2005/8/layout/default#1"/>
    <dgm:cxn modelId="{7234A9A4-6F4E-48C2-9E09-3975CB9B251D}" type="presParOf" srcId="{AA2BCA1F-E923-41D1-9CBE-F5DBD359B4C4}" destId="{8FB792FF-E301-47AB-90A8-0892FE793DDB}" srcOrd="12" destOrd="0" presId="urn:microsoft.com/office/officeart/2005/8/layout/default#1"/>
    <dgm:cxn modelId="{935559F7-9BB1-4A36-82E8-B118EC0E5246}" type="presParOf" srcId="{AA2BCA1F-E923-41D1-9CBE-F5DBD359B4C4}" destId="{BD7C909F-5FEA-4ECF-A70C-0EB414A91C23}" srcOrd="13" destOrd="0" presId="urn:microsoft.com/office/officeart/2005/8/layout/default#1"/>
    <dgm:cxn modelId="{D299487E-4F1E-4AA0-9DC8-FDA9CFC0204C}" type="presParOf" srcId="{AA2BCA1F-E923-41D1-9CBE-F5DBD359B4C4}" destId="{98FA8236-936D-44D1-BAD0-CDBB352025CE}" srcOrd="14" destOrd="0" presId="urn:microsoft.com/office/officeart/2005/8/layout/default#1"/>
    <dgm:cxn modelId="{B6365412-896D-4487-89C8-6E507F55FD92}" type="presParOf" srcId="{AA2BCA1F-E923-41D1-9CBE-F5DBD359B4C4}" destId="{BB488266-8DCB-4B84-B9D8-484DBC42E66F}" srcOrd="15" destOrd="0" presId="urn:microsoft.com/office/officeart/2005/8/layout/default#1"/>
    <dgm:cxn modelId="{B08F6C44-CA58-4C21-9778-7E64FDF12DAD}" type="presParOf" srcId="{AA2BCA1F-E923-41D1-9CBE-F5DBD359B4C4}" destId="{C94971E8-4633-4BD4-8FC8-D801A3E5410B}" srcOrd="16" destOrd="0" presId="urn:microsoft.com/office/officeart/2005/8/layout/default#1"/>
    <dgm:cxn modelId="{2CABBF4F-76BF-4526-B065-084D69B4B825}" type="presParOf" srcId="{AA2BCA1F-E923-41D1-9CBE-F5DBD359B4C4}" destId="{5AC44931-5DD0-41CE-8824-0631B455AE42}" srcOrd="17" destOrd="0" presId="urn:microsoft.com/office/officeart/2005/8/layout/default#1"/>
    <dgm:cxn modelId="{D30BD3A9-53DC-4B94-870F-1CE7BC08A37D}" type="presParOf" srcId="{AA2BCA1F-E923-41D1-9CBE-F5DBD359B4C4}" destId="{E7E16394-DD2D-4C27-9CD3-EFFF6E90DB25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CA9-4BF1-4473-B631-3C8382CFC7B8}">
      <dsp:nvSpPr>
        <dsp:cNvPr id="0" name=""/>
        <dsp:cNvSpPr/>
      </dsp:nvSpPr>
      <dsp:spPr>
        <a:xfrm flipH="1" flipV="1">
          <a:off x="6120688" y="591728"/>
          <a:ext cx="1008077" cy="281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9792-7FF6-4864-B48F-D938C903E266}">
      <dsp:nvSpPr>
        <dsp:cNvPr id="0" name=""/>
        <dsp:cNvSpPr/>
      </dsp:nvSpPr>
      <dsp:spPr>
        <a:xfrm>
          <a:off x="504055" y="87672"/>
          <a:ext cx="7604042" cy="802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обеспечсние</a:t>
          </a:r>
          <a:r>
            <a:rPr lang="ru-RU" sz="1400" b="1" kern="1200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/>
        </a:p>
      </dsp:txBody>
      <dsp:txXfrm>
        <a:off x="543223" y="126840"/>
        <a:ext cx="7525706" cy="724030"/>
      </dsp:txXfrm>
    </dsp:sp>
    <dsp:sp modelId="{9EF67DCD-ED42-4C3B-B1F3-7F6D8AF1DDD8}">
      <dsp:nvSpPr>
        <dsp:cNvPr id="0" name=""/>
        <dsp:cNvSpPr/>
      </dsp:nvSpPr>
      <dsp:spPr>
        <a:xfrm>
          <a:off x="0" y="149179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DDA6-788D-4E3F-AFA6-52F60ACBA801}">
      <dsp:nvSpPr>
        <dsp:cNvPr id="0" name=""/>
        <dsp:cNvSpPr/>
      </dsp:nvSpPr>
      <dsp:spPr>
        <a:xfrm>
          <a:off x="432048" y="975093"/>
          <a:ext cx="7976735" cy="814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kern="1200" dirty="0"/>
        </a:p>
      </dsp:txBody>
      <dsp:txXfrm>
        <a:off x="471785" y="1014830"/>
        <a:ext cx="7897261" cy="734547"/>
      </dsp:txXfrm>
    </dsp:sp>
    <dsp:sp modelId="{1C47213C-A6F6-493A-A3AA-EB679B3C5AEE}">
      <dsp:nvSpPr>
        <dsp:cNvPr id="0" name=""/>
        <dsp:cNvSpPr/>
      </dsp:nvSpPr>
      <dsp:spPr>
        <a:xfrm>
          <a:off x="0" y="235363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748E-5E04-4A40-9F16-29D8C1B89F99}">
      <dsp:nvSpPr>
        <dsp:cNvPr id="0" name=""/>
        <dsp:cNvSpPr/>
      </dsp:nvSpPr>
      <dsp:spPr>
        <a:xfrm>
          <a:off x="424847" y="2073193"/>
          <a:ext cx="79801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</a:t>
          </a:r>
          <a:r>
            <a:rPr lang="ru-RU" sz="1400" b="1" kern="1200" dirty="0" err="1" smtClean="0"/>
            <a:t>оответствие</a:t>
          </a:r>
          <a:r>
            <a:rPr lang="ru-RU" sz="1400" b="1" kern="1200" dirty="0" smtClean="0"/>
            <a:t> финансовых возможностей </a:t>
          </a:r>
          <a:r>
            <a:rPr lang="ru-RU" sz="1400" b="1" kern="1200" dirty="0" err="1" smtClean="0"/>
            <a:t>Шумилинского</a:t>
          </a:r>
          <a:r>
            <a:rPr lang="ru-RU" sz="1400" b="1" kern="1200" dirty="0" smtClean="0"/>
            <a:t> сельского поселения  ключевым направлениям развития</a:t>
          </a:r>
          <a:endParaRPr lang="ru-RU" sz="1400" b="1" kern="1200" dirty="0"/>
        </a:p>
      </dsp:txBody>
      <dsp:txXfrm>
        <a:off x="452227" y="2100573"/>
        <a:ext cx="7925425" cy="506120"/>
      </dsp:txXfrm>
    </dsp:sp>
    <dsp:sp modelId="{3E33732A-F8B4-4465-ACE5-9BF94690F1CA}">
      <dsp:nvSpPr>
        <dsp:cNvPr id="0" name=""/>
        <dsp:cNvSpPr/>
      </dsp:nvSpPr>
      <dsp:spPr>
        <a:xfrm>
          <a:off x="0" y="321547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BF8C-26FD-44EE-8FC5-246A4611793E}">
      <dsp:nvSpPr>
        <dsp:cNvPr id="0" name=""/>
        <dsp:cNvSpPr/>
      </dsp:nvSpPr>
      <dsp:spPr>
        <a:xfrm>
          <a:off x="424847" y="2935033"/>
          <a:ext cx="796775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роли бюджетной политики для поддержки экономического роста</a:t>
          </a:r>
          <a:endParaRPr lang="ru-RU" sz="1400" b="1" kern="1200" dirty="0"/>
        </a:p>
      </dsp:txBody>
      <dsp:txXfrm>
        <a:off x="452227" y="2962413"/>
        <a:ext cx="7912994" cy="506120"/>
      </dsp:txXfrm>
    </dsp:sp>
    <dsp:sp modelId="{C8C0F157-4D4C-4EAC-9F33-EEDBE2F58A05}">
      <dsp:nvSpPr>
        <dsp:cNvPr id="0" name=""/>
        <dsp:cNvSpPr/>
      </dsp:nvSpPr>
      <dsp:spPr>
        <a:xfrm>
          <a:off x="0" y="407731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99DD-F9DC-4590-B995-94C9C78F8785}">
      <dsp:nvSpPr>
        <dsp:cNvPr id="0" name=""/>
        <dsp:cNvSpPr/>
      </dsp:nvSpPr>
      <dsp:spPr>
        <a:xfrm>
          <a:off x="424847" y="3796873"/>
          <a:ext cx="7922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прозрачности и открытости бюджетного процесса</a:t>
          </a:r>
          <a:endParaRPr lang="ru-RU" sz="1400" b="1" kern="1200" dirty="0"/>
        </a:p>
      </dsp:txBody>
      <dsp:txXfrm>
        <a:off x="452227" y="3824253"/>
        <a:ext cx="786773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B069-7F4E-4F01-93B6-4D134A4AF746}">
      <dsp:nvSpPr>
        <dsp:cNvPr id="0" name=""/>
        <dsp:cNvSpPr/>
      </dsp:nvSpPr>
      <dsp:spPr>
        <a:xfrm>
          <a:off x="2710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транспортной системы </a:t>
          </a:r>
          <a:r>
            <a:rPr lang="ru-RU" sz="1100" b="1" kern="1200" dirty="0" smtClean="0"/>
            <a:t>5,1%</a:t>
          </a:r>
          <a:endParaRPr lang="ru-RU" sz="1100" b="1" kern="1200" dirty="0"/>
        </a:p>
      </dsp:txBody>
      <dsp:txXfrm>
        <a:off x="2710" y="45755"/>
        <a:ext cx="1827915" cy="1290292"/>
      </dsp:txXfrm>
    </dsp:sp>
    <dsp:sp modelId="{9BAC7B0E-9D2A-4337-9A3E-758492742D50}">
      <dsp:nvSpPr>
        <dsp:cNvPr id="0" name=""/>
        <dsp:cNvSpPr/>
      </dsp:nvSpPr>
      <dsp:spPr>
        <a:xfrm>
          <a:off x="2368247" y="45755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Муниципальная политика </a:t>
          </a:r>
          <a:r>
            <a:rPr lang="ru-RU" sz="1100" b="1" kern="1200" dirty="0" smtClean="0"/>
            <a:t>0,3%</a:t>
          </a:r>
          <a:endParaRPr lang="ru-RU" sz="1100" b="1" kern="1200" dirty="0"/>
        </a:p>
      </dsp:txBody>
      <dsp:txXfrm>
        <a:off x="2368247" y="45755"/>
        <a:ext cx="1827915" cy="1290292"/>
      </dsp:txXfrm>
    </dsp:sp>
    <dsp:sp modelId="{6D47ACE9-FFC7-462B-80BC-01EECE993871}">
      <dsp:nvSpPr>
        <dsp:cNvPr id="0" name=""/>
        <dsp:cNvSpPr/>
      </dsp:nvSpPr>
      <dsp:spPr>
        <a:xfrm>
          <a:off x="4733784" y="45755"/>
          <a:ext cx="2150488" cy="1290292"/>
        </a:xfrm>
        <a:prstGeom prst="homePlat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Социальная поддержка граждан </a:t>
          </a:r>
          <a:r>
            <a:rPr lang="ru-RU" sz="1100" b="1" kern="1200" dirty="0" smtClean="0"/>
            <a:t>0,7%</a:t>
          </a:r>
          <a:endParaRPr lang="ru-RU" sz="1100" b="1" kern="1200" dirty="0"/>
        </a:p>
      </dsp:txBody>
      <dsp:txXfrm>
        <a:off x="4733784" y="45755"/>
        <a:ext cx="1827915" cy="1290292"/>
      </dsp:txXfrm>
    </dsp:sp>
    <dsp:sp modelId="{9E91626B-FF4E-43F2-861A-F201A036554B}">
      <dsp:nvSpPr>
        <dsp:cNvPr id="0" name=""/>
        <dsp:cNvSpPr/>
      </dsp:nvSpPr>
      <dsp:spPr>
        <a:xfrm>
          <a:off x="7099321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Управление  муниципальными финансами</a:t>
          </a:r>
          <a:endParaRPr lang="ru-RU" sz="1100" b="1" kern="1200" dirty="0"/>
        </a:p>
      </dsp:txBody>
      <dsp:txXfrm>
        <a:off x="7099321" y="45755"/>
        <a:ext cx="1827915" cy="1290292"/>
      </dsp:txXfrm>
    </dsp:sp>
    <dsp:sp modelId="{B171CD33-EFBA-4749-8373-05F9F77F15CC}">
      <dsp:nvSpPr>
        <dsp:cNvPr id="0" name=""/>
        <dsp:cNvSpPr/>
      </dsp:nvSpPr>
      <dsp:spPr>
        <a:xfrm>
          <a:off x="2710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физической культуры и спорта </a:t>
          </a:r>
          <a:r>
            <a:rPr lang="ru-RU" sz="1100" b="1" kern="1200" dirty="0" smtClean="0"/>
            <a:t>0,1%</a:t>
          </a:r>
          <a:endParaRPr lang="ru-RU" sz="1100" b="1" kern="1200" dirty="0"/>
        </a:p>
      </dsp:txBody>
      <dsp:txXfrm>
        <a:off x="2710" y="1551097"/>
        <a:ext cx="1827915" cy="1290292"/>
      </dsp:txXfrm>
    </dsp:sp>
    <dsp:sp modelId="{3C6C8482-84D2-486C-8692-BFF19205F582}">
      <dsp:nvSpPr>
        <dsp:cNvPr id="0" name=""/>
        <dsp:cNvSpPr/>
      </dsp:nvSpPr>
      <dsp:spPr>
        <a:xfrm>
          <a:off x="2368247" y="1551097"/>
          <a:ext cx="2150488" cy="1290292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Пожарная безопасность 0,1%</a:t>
          </a:r>
          <a:endParaRPr lang="ru-RU" sz="1100" b="1" kern="1200" dirty="0"/>
        </a:p>
      </dsp:txBody>
      <dsp:txXfrm>
        <a:off x="2368247" y="1551097"/>
        <a:ext cx="1827915" cy="1290292"/>
      </dsp:txXfrm>
    </dsp:sp>
    <dsp:sp modelId="{8FB792FF-E301-47AB-90A8-0892FE793DDB}">
      <dsp:nvSpPr>
        <dsp:cNvPr id="0" name=""/>
        <dsp:cNvSpPr/>
      </dsp:nvSpPr>
      <dsp:spPr>
        <a:xfrm>
          <a:off x="4733784" y="1551097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Энергоэффективность</a:t>
          </a:r>
          <a:r>
            <a:rPr lang="ru-RU" sz="1100" b="1" kern="1200" dirty="0" smtClean="0"/>
            <a:t> и развитие энергетики </a:t>
          </a:r>
          <a:r>
            <a:rPr lang="ru-RU" sz="1100" b="1" kern="1200" dirty="0" smtClean="0"/>
            <a:t>0,2%</a:t>
          </a:r>
          <a:endParaRPr lang="ru-RU" sz="1100" b="1" kern="1200" dirty="0"/>
        </a:p>
      </dsp:txBody>
      <dsp:txXfrm>
        <a:off x="4733784" y="1551097"/>
        <a:ext cx="1827915" cy="1290292"/>
      </dsp:txXfrm>
    </dsp:sp>
    <dsp:sp modelId="{98FA8236-936D-44D1-BAD0-CDBB352025CE}">
      <dsp:nvSpPr>
        <dsp:cNvPr id="0" name=""/>
        <dsp:cNvSpPr/>
      </dsp:nvSpPr>
      <dsp:spPr>
        <a:xfrm>
          <a:off x="7099321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культуры  </a:t>
          </a:r>
          <a:r>
            <a:rPr lang="ru-RU" sz="1100" b="1" kern="1200" dirty="0" smtClean="0"/>
            <a:t>55,7%</a:t>
          </a:r>
          <a:endParaRPr lang="ru-RU" sz="1100" b="1" kern="1200" dirty="0"/>
        </a:p>
      </dsp:txBody>
      <dsp:txXfrm>
        <a:off x="7099321" y="1551097"/>
        <a:ext cx="1827915" cy="1290292"/>
      </dsp:txXfrm>
    </dsp:sp>
    <dsp:sp modelId="{C94971E8-4633-4BD4-8FC8-D801A3E5410B}">
      <dsp:nvSpPr>
        <dsp:cNvPr id="0" name=""/>
        <dsp:cNvSpPr/>
      </dsp:nvSpPr>
      <dsp:spPr>
        <a:xfrm>
          <a:off x="2368247" y="3056439"/>
          <a:ext cx="2150488" cy="1290292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благоустройства </a:t>
          </a:r>
          <a:r>
            <a:rPr lang="ru-RU" sz="1100" b="1" kern="1200" dirty="0" smtClean="0"/>
            <a:t>5,2%</a:t>
          </a:r>
          <a:endParaRPr lang="ru-RU" sz="1100" b="1" kern="1200" dirty="0"/>
        </a:p>
      </dsp:txBody>
      <dsp:txXfrm>
        <a:off x="2368247" y="3056439"/>
        <a:ext cx="1827915" cy="1290292"/>
      </dsp:txXfrm>
    </dsp:sp>
    <dsp:sp modelId="{E7E16394-DD2D-4C27-9CD3-EFFF6E90DB25}">
      <dsp:nvSpPr>
        <dsp:cNvPr id="0" name=""/>
        <dsp:cNvSpPr/>
      </dsp:nvSpPr>
      <dsp:spPr>
        <a:xfrm>
          <a:off x="4733784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общественного порядка и противодействия преступности 0,1%</a:t>
          </a:r>
          <a:endParaRPr lang="ru-RU" sz="1100" b="1" kern="1200" dirty="0"/>
        </a:p>
      </dsp:txBody>
      <dsp:txXfrm>
        <a:off x="4733784" y="3056439"/>
        <a:ext cx="1827915" cy="129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0.54519</cdr:x>
      <cdr:y>0.46052</cdr:y>
    </cdr:from>
    <cdr:to>
      <cdr:x>0.72237</cdr:x>
      <cdr:y>0.5514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1718" y="1871562"/>
          <a:ext cx="1518247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32218.0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en-US" sz="1800" b="1" i="1" dirty="0">
              <a:solidFill>
                <a:schemeClr val="tx1"/>
              </a:solidFill>
            </a:rPr>
            <a:t>.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0.16925</cdr:x>
      <cdr:y>0.23422</cdr:y>
    </cdr:from>
    <cdr:to>
      <cdr:x>0.29919</cdr:x>
      <cdr:y>0.35825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95188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0.19288</cdr:x>
      <cdr:y>0.23422</cdr:y>
    </cdr:from>
    <cdr:to>
      <cdr:x>0.28738</cdr:x>
      <cdr:y>0.37597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5792" y="951880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0.51256</cdr:x>
      <cdr:y>0</cdr:y>
    </cdr:from>
    <cdr:to>
      <cdr:x>0.63756</cdr:x>
      <cdr:y>0.15493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9000" y="-288032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0.63333</cdr:x>
      <cdr:y>0.09859</cdr:y>
    </cdr:from>
    <cdr:to>
      <cdr:x>0.73082</cdr:x>
      <cdr:y>0.16901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72608" y="504056"/>
          <a:ext cx="842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0.20924</cdr:x>
      <cdr:y>0.50547</cdr:y>
    </cdr:from>
    <cdr:to>
      <cdr:x>0.39496</cdr:x>
      <cdr:y>0.56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54687" y="2729842"/>
          <a:ext cx="936111" cy="29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0.40924</cdr:x>
      <cdr:y>0.50547</cdr:y>
    </cdr:from>
    <cdr:to>
      <cdr:x>0.5521</cdr:x>
      <cdr:y>0.57094</cdr:y>
    </cdr:to>
    <cdr:sp macro="" textlink="">
      <cdr:nvSpPr>
        <cdr:cNvPr id="20" name="TextBox 19"/>
        <cdr:cNvSpPr txBox="1"/>
      </cdr:nvSpPr>
      <cdr:spPr>
        <a:xfrm xmlns:a="http://schemas.openxmlformats.org/drawingml/2006/main" rot="10800000" flipV="1">
          <a:off x="2062806" y="2729842"/>
          <a:ext cx="720095" cy="353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0.25833</cdr:x>
      <cdr:y>0.40845</cdr:y>
    </cdr:from>
    <cdr:to>
      <cdr:x>0.33333</cdr:x>
      <cdr:y>0.4507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32248" y="20882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8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4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3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617220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91955"/>
            <a:ext cx="8712968" cy="216024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2022 - 2024 годы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9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916832"/>
            <a:ext cx="3744416" cy="226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51" y="444773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               Верхнедонского района в 2022году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94333949"/>
              </p:ext>
            </p:extLst>
          </p:nvPr>
        </p:nvGraphicFramePr>
        <p:xfrm>
          <a:off x="0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9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по разделам в 2022 – 2024 годах,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5548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30146"/>
              </p:ext>
            </p:extLst>
          </p:nvPr>
        </p:nvGraphicFramePr>
        <p:xfrm>
          <a:off x="611560" y="1556792"/>
          <a:ext cx="6923112" cy="4644588"/>
        </p:xfrm>
        <a:graphic>
          <a:graphicData uri="http://schemas.openxmlformats.org/drawingml/2006/table">
            <a:tbl>
              <a:tblPr/>
              <a:tblGrid>
                <a:gridCol w="37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2022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2023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2024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32218,0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54478,6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11941,0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257,6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1686,6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17957,2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43883,3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5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9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2022 году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27458836"/>
              </p:ext>
            </p:extLst>
          </p:nvPr>
        </p:nvGraphicFramePr>
        <p:xfrm>
          <a:off x="-47625" y="1988840"/>
          <a:ext cx="92525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633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формируемые в рамках муниципальных программ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района, и непрограммные  расходы.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56993628"/>
              </p:ext>
            </p:extLst>
          </p:nvPr>
        </p:nvGraphicFramePr>
        <p:xfrm>
          <a:off x="251520" y="1772817"/>
          <a:ext cx="864096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7143" y="1987322"/>
            <a:ext cx="115212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7833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Объём бюджетных ассигнований на реализацию программ в 2022-2024 годах.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7890310"/>
              </p:ext>
            </p:extLst>
          </p:nvPr>
        </p:nvGraphicFramePr>
        <p:xfrm>
          <a:off x="467544" y="191683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928803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88195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8938523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 descr="D:\Users\Volzhenina\Desktop\ДЛЯ СЛАЙДОВ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1596" y="476672"/>
            <a:ext cx="3456384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723865"/>
            <a:ext cx="6156176" cy="108012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05425"/>
              </p:ext>
            </p:extLst>
          </p:nvPr>
        </p:nvGraphicFramePr>
        <p:xfrm>
          <a:off x="-350508" y="1121513"/>
          <a:ext cx="50405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0412" y="116634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989" y="3452463"/>
            <a:ext cx="837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Расходы на дорожное хозяйство в </a:t>
            </a:r>
            <a:r>
              <a:rPr lang="ru-RU" sz="1600" dirty="0" smtClean="0"/>
              <a:t>2022 году </a:t>
            </a:r>
            <a:r>
              <a:rPr lang="ru-RU" sz="1600" dirty="0"/>
              <a:t>составят </a:t>
            </a:r>
            <a:r>
              <a:rPr lang="ru-RU" sz="1600" b="1" dirty="0" smtClean="0"/>
              <a:t>1656,6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тыс.руб</a:t>
            </a:r>
            <a:r>
              <a:rPr lang="ru-RU" sz="1600" b="1" i="1" dirty="0"/>
              <a:t>.</a:t>
            </a:r>
          </a:p>
          <a:p>
            <a:r>
              <a:rPr lang="ru-RU" sz="1600" b="1" dirty="0"/>
              <a:t>в том числе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b="1" dirty="0" smtClean="0"/>
              <a:t>     содержание </a:t>
            </a:r>
            <a:r>
              <a:rPr lang="ru-RU" sz="1600" b="1" dirty="0"/>
              <a:t>дорог – </a:t>
            </a:r>
            <a:r>
              <a:rPr lang="ru-RU" sz="1600" b="1" dirty="0" smtClean="0"/>
              <a:t>1656,6 </a:t>
            </a:r>
            <a:r>
              <a:rPr lang="ru-RU" sz="1600" b="1" dirty="0"/>
              <a:t>тыс. руб.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а мероприятия по обеспечению безопасности дорожного движения </a:t>
            </a:r>
            <a:r>
              <a:rPr lang="ru-RU" sz="1600" b="1" dirty="0"/>
              <a:t>– </a:t>
            </a:r>
            <a:r>
              <a:rPr lang="ru-RU" sz="1600" b="1" dirty="0" smtClean="0"/>
              <a:t>200,0 </a:t>
            </a:r>
            <a:r>
              <a:rPr lang="ru-RU" sz="1600" b="1" dirty="0"/>
              <a:t>тыс</a:t>
            </a:r>
            <a:r>
              <a:rPr lang="ru-RU" sz="1600" b="1" dirty="0" smtClean="0"/>
              <a:t>. руб</a:t>
            </a:r>
            <a:r>
              <a:rPr lang="ru-RU" sz="1600" b="1" dirty="0"/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 rot="10800000" flipV="1">
            <a:off x="3347491" y="3821813"/>
            <a:ext cx="720095" cy="3535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4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24128" y="1844823"/>
            <a:ext cx="3122687" cy="4662973"/>
          </a:xfrm>
          <a:prstGeom prst="roundRect">
            <a:avLst>
              <a:gd name="adj" fmla="val 11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2022 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году составят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4553,2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тыс. руб.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1141,5 тыс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. руб.</a:t>
            </a:r>
            <a:endParaRPr lang="en-US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060848"/>
            <a:ext cx="24479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293096"/>
            <a:ext cx="4032448" cy="22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2040986"/>
            <a:ext cx="2305049" cy="17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209" y="969468"/>
            <a:ext cx="3087354" cy="231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9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885726"/>
              </p:ext>
            </p:extLst>
          </p:nvPr>
        </p:nvGraphicFramePr>
        <p:xfrm>
          <a:off x="179512" y="191683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41707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95232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Users\Volzhenina\Desktop\ДЛЯ СЛАЙДОВ\dubrovno_belarus_dybrovenskiy-rayon_pensiya_pensioner_ludi_vlas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65" y="1196752"/>
            <a:ext cx="2978157" cy="22336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19935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3649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b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на</a:t>
            </a: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471341"/>
              </p:ext>
            </p:extLst>
          </p:nvPr>
        </p:nvGraphicFramePr>
        <p:xfrm>
          <a:off x="1132567" y="2168607"/>
          <a:ext cx="6840760" cy="511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3437388"/>
            <a:ext cx="1186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7" y="42930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7" y="2636915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42" y="1078553"/>
            <a:ext cx="9030662" cy="367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8571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55049" y="5014637"/>
            <a:ext cx="4304217" cy="1391877"/>
            <a:chOff x="109055" y="1592586"/>
            <a:chExt cx="4615356" cy="1639643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4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1643" y="1592586"/>
              <a:ext cx="4520946" cy="1517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  <a:endPara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2022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20,0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2024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4716016" y="4754797"/>
            <a:ext cx="4752528" cy="1911558"/>
          </a:xfrm>
          <a:prstGeom prst="wedgeRoundRectCallout">
            <a:avLst>
              <a:gd name="adj1" fmla="val -22696"/>
              <a:gd name="adj2" fmla="val 50629"/>
              <a:gd name="adj3" fmla="val 16667"/>
            </a:avLst>
          </a:prstGeom>
          <a:effectLst>
            <a:outerShdw blurRad="203200" dist="88900" dir="288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2022 году </a:t>
            </a:r>
            <a:r>
              <a:rPr lang="ru-RU" sz="1600" b="1" dirty="0">
                <a:solidFill>
                  <a:schemeClr val="tx1"/>
                </a:solidFill>
              </a:rPr>
              <a:t>в рамках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муниципальной программы  </a:t>
            </a:r>
            <a:r>
              <a:rPr lang="ru-RU" sz="1600" b="1" dirty="0" err="1" smtClean="0">
                <a:solidFill>
                  <a:schemeClr val="tx1"/>
                </a:solidFill>
              </a:rPr>
              <a:t>Шумилинского</a:t>
            </a:r>
            <a:r>
              <a:rPr lang="ru-RU" sz="1600" b="1" dirty="0" smtClean="0">
                <a:solidFill>
                  <a:schemeClr val="tx1"/>
                </a:solidFill>
              </a:rPr>
              <a:t> сельского поселения 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и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спорта» запланировано </a:t>
            </a:r>
            <a:r>
              <a:rPr lang="ru-RU" sz="1600" b="1" dirty="0">
                <a:solidFill>
                  <a:schemeClr val="tx1"/>
                </a:solidFill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</a:rPr>
              <a:t> спортивных мероприятий.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952" y="764706"/>
            <a:ext cx="3360373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810353" y="3343348"/>
            <a:ext cx="3168352" cy="30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500" y="3031508"/>
            <a:ext cx="2160240" cy="2017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5" y="3501009"/>
            <a:ext cx="2364843" cy="154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200" y="3501009"/>
            <a:ext cx="2024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Муниципальные программы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prstClr val="white"/>
                </a:solidFill>
              </a:rPr>
              <a:t>Верхнедонского</a:t>
            </a:r>
            <a:r>
              <a:rPr lang="ru-RU" sz="1400" dirty="0" smtClean="0">
                <a:solidFill>
                  <a:prstClr val="white"/>
                </a:solidFill>
              </a:rPr>
              <a:t> района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84" y="2942686"/>
            <a:ext cx="209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Прогноз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социально-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экономического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Развития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Верхнедонского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района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на 2023-2024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017" y="3612694"/>
            <a:ext cx="230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проекта бюджета </a:t>
            </a:r>
            <a:r>
              <a:rPr lang="ru-RU" sz="16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6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Верхнедонского района на 2022 год и плановый период 2023 и 2024 годов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13" y="1273496"/>
            <a:ext cx="2381363" cy="182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6373" y="1384650"/>
            <a:ext cx="2596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Основные направления бюджетной и налоговой политики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на 2022-2024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5721107" y="3534672"/>
            <a:ext cx="506068" cy="112101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982" y="3927052"/>
            <a:ext cx="506068" cy="11166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3516667" y="3012419"/>
            <a:ext cx="506068" cy="7690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4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019" y="764704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21273064">
            <a:off x="301252" y="3091130"/>
            <a:ext cx="8409005" cy="3302415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77237">
            <a:off x="1375627" y="3741596"/>
            <a:ext cx="6545756" cy="2308324"/>
          </a:xfrm>
          <a:custGeom>
            <a:avLst/>
            <a:gdLst>
              <a:gd name="connsiteX0" fmla="*/ 0 w 6120680"/>
              <a:gd name="connsiteY0" fmla="*/ 0 h 2308324"/>
              <a:gd name="connsiteX1" fmla="*/ 6120680 w 6120680"/>
              <a:gd name="connsiteY1" fmla="*/ 0 h 2308324"/>
              <a:gd name="connsiteX2" fmla="*/ 6120680 w 6120680"/>
              <a:gd name="connsiteY2" fmla="*/ 2308324 h 2308324"/>
              <a:gd name="connsiteX3" fmla="*/ 0 w 6120680"/>
              <a:gd name="connsiteY3" fmla="*/ 2308324 h 2308324"/>
              <a:gd name="connsiteX4" fmla="*/ 0 w 6120680"/>
              <a:gd name="connsiteY4" fmla="*/ 0 h 2308324"/>
              <a:gd name="connsiteX0" fmla="*/ 1105928 w 7226608"/>
              <a:gd name="connsiteY0" fmla="*/ 0 h 2900636"/>
              <a:gd name="connsiteX1" fmla="*/ 7226608 w 7226608"/>
              <a:gd name="connsiteY1" fmla="*/ 0 h 2900636"/>
              <a:gd name="connsiteX2" fmla="*/ 7226608 w 7226608"/>
              <a:gd name="connsiteY2" fmla="*/ 2308324 h 2900636"/>
              <a:gd name="connsiteX3" fmla="*/ 0 w 7226608"/>
              <a:gd name="connsiteY3" fmla="*/ 2900636 h 2900636"/>
              <a:gd name="connsiteX4" fmla="*/ 1105928 w 7226608"/>
              <a:gd name="connsiteY4" fmla="*/ 0 h 2900636"/>
              <a:gd name="connsiteX0" fmla="*/ 0 w 7242479"/>
              <a:gd name="connsiteY0" fmla="*/ 0 h 3169718"/>
              <a:gd name="connsiteX1" fmla="*/ 7242479 w 7242479"/>
              <a:gd name="connsiteY1" fmla="*/ 269082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34500 w 7242479"/>
              <a:gd name="connsiteY1" fmla="*/ 446323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06485 w 7242479"/>
              <a:gd name="connsiteY1" fmla="*/ 158169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479" h="3169718">
                <a:moveTo>
                  <a:pt x="0" y="0"/>
                </a:moveTo>
                <a:lnTo>
                  <a:pt x="7206485" y="158169"/>
                </a:lnTo>
                <a:cubicBezTo>
                  <a:pt x="7209145" y="868530"/>
                  <a:pt x="7239819" y="1867045"/>
                  <a:pt x="7242479" y="2577406"/>
                </a:cubicBezTo>
                <a:lnTo>
                  <a:pt x="15871" y="3169718"/>
                </a:lnTo>
                <a:cubicBezTo>
                  <a:pt x="10581" y="2113145"/>
                  <a:pt x="5290" y="1056573"/>
                  <a:pt x="0" y="0"/>
                </a:cubicBez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3385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Бюджет </a:t>
            </a:r>
            <a:r>
              <a:rPr lang="ru-RU" sz="1600" b="1" dirty="0" err="1" smtClean="0">
                <a:solidFill>
                  <a:srgbClr val="FFFF00"/>
                </a:solidFill>
              </a:rPr>
              <a:t>Шумилинского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Верхнедонского  </a:t>
            </a:r>
            <a:r>
              <a:rPr lang="ru-RU" sz="1600" b="1" dirty="0">
                <a:solidFill>
                  <a:srgbClr val="FFFF00"/>
                </a:solidFill>
              </a:rPr>
              <a:t>района </a:t>
            </a:r>
            <a:r>
              <a:rPr lang="ru-RU" sz="1600" b="1" dirty="0" smtClean="0">
                <a:solidFill>
                  <a:srgbClr val="FFFF00"/>
                </a:solidFill>
              </a:rPr>
              <a:t>на 2022-2024 годы создаст дополнительные условия для выполнения поставленных Президентом России, Губернатором области, Главой района, Главой сельского поселения стратегических задач в секторах муниципальной ответственности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9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8129" y="650312"/>
            <a:ext cx="8928992" cy="964339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2022 год и на плановый период 2023 и 2024 годов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 на решение следующих ключевых задач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2930860"/>
              </p:ext>
            </p:extLst>
          </p:nvPr>
        </p:nvGraphicFramePr>
        <p:xfrm>
          <a:off x="251520" y="1844824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4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1728192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44389"/>
            <a:ext cx="6624736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 бюджете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на 2022 год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плановый период 2023 и 2024 годов»</a:t>
            </a: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905189"/>
              </p:ext>
            </p:extLst>
          </p:nvPr>
        </p:nvGraphicFramePr>
        <p:xfrm>
          <a:off x="594529" y="2348880"/>
          <a:ext cx="8001276" cy="4178229"/>
        </p:xfrm>
        <a:graphic>
          <a:graphicData uri="http://schemas.openxmlformats.org/drawingml/2006/table">
            <a:tbl>
              <a:tblPr/>
              <a:tblGrid>
                <a:gridCol w="410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54478,6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11941,0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8657,4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7764,6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23560,6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46810,6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4176,4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54478,6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11941,0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7380312" y="1916011"/>
            <a:ext cx="1512168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764705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2346872"/>
              </p:ext>
            </p:extLst>
          </p:nvPr>
        </p:nvGraphicFramePr>
        <p:xfrm>
          <a:off x="3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9" y="2170219"/>
            <a:ext cx="1547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17032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97" y="677218"/>
            <a:ext cx="6264696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налоговых и неналоговых доходов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2022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20089138"/>
              </p:ext>
            </p:extLst>
          </p:nvPr>
        </p:nvGraphicFramePr>
        <p:xfrm>
          <a:off x="611560" y="1968648"/>
          <a:ext cx="8064896" cy="430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23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5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0" y="4725144"/>
            <a:ext cx="32603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32" y="4622127"/>
            <a:ext cx="3168353" cy="20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19345709"/>
              </p:ext>
            </p:extLst>
          </p:nvPr>
        </p:nvGraphicFramePr>
        <p:xfrm>
          <a:off x="827584" y="488462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0999" y="21936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smtClean="0"/>
              <a:t>тыс. 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бюджет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230570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31977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801</Words>
  <Application>Microsoft Office PowerPoint</Application>
  <PresentationFormat>Экран (4:3)</PresentationFormat>
  <Paragraphs>203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3_Городская</vt:lpstr>
      <vt:lpstr>9_Городская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Презентация PowerPoint</vt:lpstr>
      <vt:lpstr>бюджет  на 2022 год и на плановый период 2023 и 2024 годов  направлен на решение следующих ключевых задач:</vt:lpstr>
      <vt:lpstr>Основные параметры проекта решения  «О бюджете  Шумилинского сельского поселения Верхнедонского района на 2022 год  и плановый период 2023 и 2024 годов»</vt:lpstr>
      <vt:lpstr>Доходы бюджета Шумилинского сельского поселения Верхнедонского района</vt:lpstr>
      <vt:lpstr>Структура налоговых и неналоговых доходов бюджета Шумилинского сельского поселения Верхнедонского района в 2022 году</vt:lpstr>
      <vt:lpstr>Презентация PowerPoint</vt:lpstr>
      <vt:lpstr>Безвозмездные поступления в бюджет Шумилинского сельского поселения Верхнедонского района</vt:lpstr>
      <vt:lpstr>Динамика расходов бюджета Шумилинского сельского поселения Верхнедонского района  в 2022-2024  годах</vt:lpstr>
      <vt:lpstr>Расходы бюджета Шумилинского сельского поселения                Верхнедонского района в 2022году</vt:lpstr>
      <vt:lpstr>Расходы бюджета Шумилинского сельского поселения Верхнедонского района по разделам в 2022 – 2024 годах, тыс.рублей</vt:lpstr>
      <vt:lpstr>Доля муниципальных программ в общем объёме расходов, запланированных на реализацию муниципальных программ Шумилинского сельского поселения в 2022 году</vt:lpstr>
      <vt:lpstr>Расходы бюджета Шумилинского сельского поселения Верхнедонского района формируемые в рамках муниципальных программ Шумилинского сельского поселения Верхнедонского района, и непрограммные  расходы.</vt:lpstr>
      <vt:lpstr>Объём бюджетных ассигнований на реализацию программ в 2022-2024 годах.</vt:lpstr>
      <vt:lpstr>Динамика расходов бюджета  Шумилинского сельского поселения  на дорожное хозяйство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Шумилинского сельского поселения  Верхнедонского района  на культуру</vt:lpstr>
      <vt:lpstr>Расходы бюджета  Шумилинского сельского поселения  на  социальную политику</vt:lpstr>
      <vt:lpstr>Физическая культура и спорт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Специалист</cp:lastModifiedBy>
  <cp:revision>328</cp:revision>
  <cp:lastPrinted>2013-11-15T06:31:56Z</cp:lastPrinted>
  <dcterms:created xsi:type="dcterms:W3CDTF">2013-05-13T09:45:35Z</dcterms:created>
  <dcterms:modified xsi:type="dcterms:W3CDTF">2022-01-26T08:36:24Z</dcterms:modified>
</cp:coreProperties>
</file>