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6"/>
  </p:notesMasterIdLst>
  <p:sldIdLst>
    <p:sldId id="280" r:id="rId6"/>
    <p:sldId id="284" r:id="rId7"/>
    <p:sldId id="289" r:id="rId8"/>
    <p:sldId id="257" r:id="rId9"/>
    <p:sldId id="302" r:id="rId10"/>
    <p:sldId id="303" r:id="rId11"/>
    <p:sldId id="259" r:id="rId12"/>
    <p:sldId id="260" r:id="rId13"/>
    <p:sldId id="270" r:id="rId14"/>
    <p:sldId id="295" r:id="rId15"/>
    <p:sldId id="273" r:id="rId16"/>
    <p:sldId id="296" r:id="rId17"/>
    <p:sldId id="292" r:id="rId18"/>
    <p:sldId id="301" r:id="rId19"/>
    <p:sldId id="297" r:id="rId20"/>
    <p:sldId id="293" r:id="rId21"/>
    <p:sldId id="261" r:id="rId22"/>
    <p:sldId id="299" r:id="rId23"/>
    <p:sldId id="300" r:id="rId24"/>
    <p:sldId id="282" r:id="rId2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7565914505857"/>
          <c:y val="0.10666397887360266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59701,2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13963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13510,0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51500.1</c:v>
                </c:pt>
                <c:pt idx="2">
                  <c:v>13963</c:v>
                </c:pt>
                <c:pt idx="3">
                  <c:v>13510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50976.5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Sheet1!$B$2:$F$2</c:f>
              <c:numCache>
                <c:formatCode>#\ ##0.0</c:formatCode>
                <c:ptCount val="4"/>
                <c:pt idx="0">
                  <c:v>232.2</c:v>
                </c:pt>
                <c:pt idx="1">
                  <c:v>196.4</c:v>
                </c:pt>
                <c:pt idx="2">
                  <c:v>204.3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- 18.3%</c:v>
                </c:pt>
                <c:pt idx="1">
                  <c:v>Налоги на совокупный доход - 2.0%</c:v>
                </c:pt>
                <c:pt idx="2">
                  <c:v>Налоги на имущество - 67.9%</c:v>
                </c:pt>
                <c:pt idx="3">
                  <c:v>Неналоговые доходы - 8.5%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0.182</c:v>
                </c:pt>
                <c:pt idx="1">
                  <c:v>0.02</c:v>
                </c:pt>
                <c:pt idx="2">
                  <c:v>0.67900000000000005</c:v>
                </c:pt>
                <c:pt idx="3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 - 18.3%</c:v>
                </c:pt>
                <c:pt idx="1">
                  <c:v>Налоги на совокупный доход - 2.0%</c:v>
                </c:pt>
                <c:pt idx="2">
                  <c:v>Налоги на имущество - 67.9%</c:v>
                </c:pt>
                <c:pt idx="3">
                  <c:v>Неналоговые доходы - 8.5%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1502.9</c:v>
                </c:pt>
                <c:pt idx="1">
                  <c:v>1560.9</c:v>
                </c:pt>
                <c:pt idx="2">
                  <c:v>1629.6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51500.1</c:v>
                </c:pt>
                <c:pt idx="2">
                  <c:v>5697.2</c:v>
                </c:pt>
                <c:pt idx="3">
                  <c:v>5168.8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59701.2</c:v>
                </c:pt>
                <c:pt idx="2">
                  <c:v>13963</c:v>
                </c:pt>
                <c:pt idx="3">
                  <c:v>13510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- 232.2 тыс.руб. - 0.3%</c:v>
                </c:pt>
                <c:pt idx="1">
                  <c:v>Культура, кинематография - 50976.5 тыс.руб. - 85.4%</c:v>
                </c:pt>
                <c:pt idx="2">
                  <c:v>Физкультура и спорт - 5.0 тыс.руб. - 0.008%</c:v>
                </c:pt>
                <c:pt idx="3">
                  <c:v>Нацэкономика - 1781.8 тыс.руб. - 3.0%</c:v>
                </c:pt>
                <c:pt idx="4">
                  <c:v>ЖКХ - 1260.0 тыс.руб. - 2.1%</c:v>
                </c:pt>
                <c:pt idx="5">
                  <c:v>Общегос-ные вопросы - 5111.7 тыс.руб. - 8.6%</c:v>
                </c:pt>
                <c:pt idx="6">
                  <c:v>Нацбезопасность, правоохранит. деятельность - 20.0 тыс.руб. - 0.03%</c:v>
                </c:pt>
                <c:pt idx="7">
                  <c:v>Национальная оборона - 294.0 тыс.руб.-0.5 %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232.2</c:v>
                </c:pt>
                <c:pt idx="1">
                  <c:v>50976.5</c:v>
                </c:pt>
                <c:pt idx="2">
                  <c:v>5</c:v>
                </c:pt>
                <c:pt idx="3">
                  <c:v>1781.8</c:v>
                </c:pt>
                <c:pt idx="4">
                  <c:v>1260</c:v>
                </c:pt>
                <c:pt idx="5">
                  <c:v>5111.7</c:v>
                </c:pt>
                <c:pt idx="6">
                  <c:v>20</c:v>
                </c:pt>
                <c:pt idx="8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- 232.2 тыс.руб. - 0.3%</c:v>
                </c:pt>
                <c:pt idx="1">
                  <c:v>Культура, кинематография - 50976.5 тыс.руб. - 85.4%</c:v>
                </c:pt>
                <c:pt idx="2">
                  <c:v>Физкультура и спорт - 5.0 тыс.руб. - 0.008%</c:v>
                </c:pt>
                <c:pt idx="3">
                  <c:v>Нацэкономика - 1781.8 тыс.руб. - 3.0%</c:v>
                </c:pt>
                <c:pt idx="4">
                  <c:v>ЖКХ - 1260.0 тыс.руб. - 2.1%</c:v>
                </c:pt>
                <c:pt idx="5">
                  <c:v>Общегос-ные вопросы - 5111.7 тыс.руб. - 8.6%</c:v>
                </c:pt>
                <c:pt idx="6">
                  <c:v>Нацбезопасность, правоохранит. деятельность - 20.0 тыс.руб. - 0.03%</c:v>
                </c:pt>
                <c:pt idx="7">
                  <c:v>Национальная оборона - 294.0 тыс.руб.-0.5 %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54333.9</c:v>
                </c:pt>
                <c:pt idx="1">
                  <c:v>5307.7</c:v>
                </c:pt>
                <c:pt idx="2">
                  <c:v>5885.8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5367.3</c:v>
                </c:pt>
                <c:pt idx="1">
                  <c:v>8655.2999999999993</c:v>
                </c:pt>
                <c:pt idx="2">
                  <c:v>7624.2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54333.9</c:v>
                </c:pt>
                <c:pt idx="1">
                  <c:v>5307.7</c:v>
                </c:pt>
                <c:pt idx="2">
                  <c:v>5885.8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5,1%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</a:t>
          </a:r>
          <a:r>
            <a:rPr lang="ru-RU" sz="1100" b="1" dirty="0" smtClean="0"/>
            <a:t>0,1%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0,1%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</a:t>
          </a:r>
          <a:r>
            <a:rPr lang="ru-RU" sz="1100" b="1" dirty="0" smtClean="0"/>
            <a:t>0,3%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0,1%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Пожарная безопасность 0,1%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</a:t>
          </a:r>
          <a:r>
            <a:rPr lang="ru-RU" sz="1100" b="1" dirty="0" smtClean="0"/>
            <a:t>0,1%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</a:t>
          </a:r>
          <a:r>
            <a:rPr lang="ru-RU" sz="1100" b="1" smtClean="0"/>
            <a:t>культуры  </a:t>
          </a:r>
          <a:r>
            <a:rPr lang="ru-RU" sz="1100" b="1" smtClean="0"/>
            <a:t>85,2%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Развитие благоустройства </a:t>
          </a:r>
          <a:r>
            <a:rPr lang="ru-RU" sz="1100" b="1" dirty="0" smtClean="0"/>
            <a:t>1,9%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5,1%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</a:t>
          </a:r>
          <a:r>
            <a:rPr lang="ru-RU" sz="1100" b="1" kern="1200" dirty="0" smtClean="0"/>
            <a:t>0,1%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</a:t>
          </a:r>
          <a:r>
            <a:rPr lang="ru-RU" sz="1100" b="1" kern="1200" dirty="0" smtClean="0"/>
            <a:t>0,3%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0,1%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Пожарная безопасность 0,1%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</a:t>
          </a:r>
          <a:r>
            <a:rPr lang="ru-RU" sz="1100" b="1" kern="1200" dirty="0" smtClean="0"/>
            <a:t>0,1%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</a:t>
          </a:r>
          <a:r>
            <a:rPr lang="ru-RU" sz="1100" b="1" kern="1200" smtClean="0"/>
            <a:t>культуры  </a:t>
          </a:r>
          <a:r>
            <a:rPr lang="ru-RU" sz="1100" b="1" kern="1200" smtClean="0"/>
            <a:t>85,2%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2368247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благоустройства </a:t>
          </a:r>
          <a:r>
            <a:rPr lang="ru-RU" sz="1100" b="1" kern="1200" dirty="0" smtClean="0"/>
            <a:t>1,9%</a:t>
          </a:r>
          <a:endParaRPr lang="ru-RU" sz="1100" b="1" kern="1200" dirty="0"/>
        </a:p>
      </dsp:txBody>
      <dsp:txXfrm>
        <a:off x="2368247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4733784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0,1%</a:t>
          </a:r>
          <a:endParaRPr lang="ru-RU" sz="1100" b="1" kern="1200" dirty="0"/>
        </a:p>
      </dsp:txBody>
      <dsp:txXfrm>
        <a:off x="4733784" y="3056439"/>
        <a:ext cx="1827915" cy="12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59701,2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- 202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2023году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49650087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2023 – 2025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86539"/>
              </p:ext>
            </p:extLst>
          </p:nvPr>
        </p:nvGraphicFramePr>
        <p:xfrm>
          <a:off x="611560" y="1556792"/>
          <a:ext cx="6923112" cy="464458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2023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2025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59701,2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13963,0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13510,0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5111,7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8438,3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8766,2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317,6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1781,8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4866,3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4066,9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50976,5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196,4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05356648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70711368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2023-2025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1568993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2023 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1771,8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1571,8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200,0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1844823"/>
            <a:ext cx="3122687" cy="4662973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2023 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1260,0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1260,0 тыс.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60848"/>
            <a:ext cx="2447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93096"/>
            <a:ext cx="4032448" cy="22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040986"/>
            <a:ext cx="2305049" cy="17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98716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9523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289156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2" y="1078553"/>
            <a:ext cx="9030662" cy="367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5049" y="5014637"/>
            <a:ext cx="4304217" cy="1391877"/>
            <a:chOff x="109055" y="1592586"/>
            <a:chExt cx="4615356" cy="1639643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4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6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  <a:endPara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2023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5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2024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5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2025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5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716016" y="4754797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2023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2023-202</a:t>
            </a:r>
            <a:r>
              <a:rPr lang="en-US" sz="1400" dirty="0" smtClean="0">
                <a:solidFill>
                  <a:prstClr val="white"/>
                </a:solidFill>
              </a:rPr>
              <a:t>5</a:t>
            </a:r>
            <a:r>
              <a:rPr lang="ru-RU" sz="1400" dirty="0" smtClean="0">
                <a:solidFill>
                  <a:prstClr val="white"/>
                </a:solidFill>
              </a:rPr>
              <a:t>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202</a:t>
            </a:r>
            <a:r>
              <a:rPr lang="en-US" sz="1600" dirty="0" smtClean="0">
                <a:solidFill>
                  <a:prstClr val="white"/>
                </a:solidFill>
              </a:rPr>
              <a:t>3</a:t>
            </a:r>
            <a:r>
              <a:rPr lang="ru-RU" sz="1600" dirty="0" smtClean="0">
                <a:solidFill>
                  <a:prstClr val="white"/>
                </a:solidFill>
              </a:rPr>
              <a:t> год и плановый период 202</a:t>
            </a:r>
            <a:r>
              <a:rPr lang="en-US" sz="1600" dirty="0" smtClean="0">
                <a:solidFill>
                  <a:prstClr val="white"/>
                </a:solidFill>
              </a:rPr>
              <a:t>4</a:t>
            </a:r>
            <a:r>
              <a:rPr lang="ru-RU" sz="1600" dirty="0" smtClean="0">
                <a:solidFill>
                  <a:prstClr val="white"/>
                </a:solidFill>
              </a:rPr>
              <a:t> и 202</a:t>
            </a:r>
            <a:r>
              <a:rPr lang="en-US" sz="1600" dirty="0" smtClean="0">
                <a:solidFill>
                  <a:prstClr val="white"/>
                </a:solidFill>
              </a:rPr>
              <a:t>5</a:t>
            </a:r>
            <a:r>
              <a:rPr lang="ru-RU" sz="1600" dirty="0" smtClean="0">
                <a:solidFill>
                  <a:prstClr val="white"/>
                </a:solidFill>
              </a:rPr>
              <a:t>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1273496"/>
            <a:ext cx="2381363" cy="182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73" y="1384650"/>
            <a:ext cx="259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202</a:t>
            </a:r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ru-RU" sz="1400" dirty="0" smtClean="0">
                <a:solidFill>
                  <a:prstClr val="white"/>
                </a:solidFill>
              </a:rPr>
              <a:t>-202</a:t>
            </a:r>
            <a:r>
              <a:rPr lang="en-US" sz="1400" dirty="0" smtClean="0">
                <a:solidFill>
                  <a:prstClr val="white"/>
                </a:solidFill>
              </a:rPr>
              <a:t>5</a:t>
            </a:r>
            <a:r>
              <a:rPr lang="ru-RU" sz="1400" dirty="0" smtClean="0">
                <a:solidFill>
                  <a:prstClr val="white"/>
                </a:solidFill>
              </a:rPr>
              <a:t>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019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2023-2025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год и на плановый период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07269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59701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13963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13510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8201,1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8265,8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51500,1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5697,2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5168,8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59701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13963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13510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00302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2023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86008074"/>
              </p:ext>
            </p:extLst>
          </p:nvPr>
        </p:nvGraphicFramePr>
        <p:xfrm>
          <a:off x="611560" y="1968648"/>
          <a:ext cx="8064896" cy="43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23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05238545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34386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2023-20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79268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823</Words>
  <Application>Microsoft Office PowerPoint</Application>
  <PresentationFormat>Экран (4:3)</PresentationFormat>
  <Paragraphs>202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2023 год и на плановый период 2024 и 2025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2023 год  и плановый период 2024 и 2025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2023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2023-2025  годах</vt:lpstr>
      <vt:lpstr>Расходы бюджета Шумилинского сельского поселения                Верхнедонского района в 2023году</vt:lpstr>
      <vt:lpstr>Расходы бюджета Шумилинского сельского поселения Верхнедонского района по разделам в 2023 – 2025 годах, тыс.рублей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2023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2023-2025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336</cp:revision>
  <cp:lastPrinted>2013-11-15T06:31:56Z</cp:lastPrinted>
  <dcterms:created xsi:type="dcterms:W3CDTF">2013-05-13T09:45:35Z</dcterms:created>
  <dcterms:modified xsi:type="dcterms:W3CDTF">2022-12-26T13:04:59Z</dcterms:modified>
</cp:coreProperties>
</file>